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p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media/image6.jpg" ContentType="image/jpeg"/>
  <Override PartName="/ppt/media/image7.jpg" ContentType="image/jpeg"/>
  <Override PartName="/ppt/media/image8.jpg" ContentType="image/jpeg"/>
  <Override PartName="/ppt/media/image9.jpg" ContentType="image/jpeg"/>
  <Override PartName="/ppt/media/image10.jpg" ContentType="image/jpeg"/>
  <Override PartName="/ppt/notesSlides/notesSlide1.xml" ContentType="application/vnd.openxmlformats-officedocument.presentationml.notesSlide+xml"/>
  <Override PartName="/ppt/media/image26.jpg" ContentType="image/jpeg"/>
  <Override PartName="/ppt/media/image27.jpg" ContentType="image/jpeg"/>
  <Override PartName="/ppt/media/image28.jpg" ContentType="image/jpeg"/>
  <Override PartName="/ppt/notesSlides/notesSlide2.xml" ContentType="application/vnd.openxmlformats-officedocument.presentationml.notesSlide+xml"/>
  <Override PartName="/ppt/media/image33.jp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36.jpg" ContentType="image/jpeg"/>
  <Override PartName="/ppt/notesSlides/notesSlide5.xml" ContentType="application/vnd.openxmlformats-officedocument.presentationml.notesSlide+xml"/>
  <Override PartName="/ppt/media/image39.jpg" ContentType="image/jpeg"/>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media/image45.jpg" ContentType="image/jpeg"/>
  <Override PartName="/ppt/notesSlides/notesSlide8.xml" ContentType="application/vnd.openxmlformats-officedocument.presentationml.notesSlide+xml"/>
  <Override PartName="/ppt/media/image47.jp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1.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2.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3.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4.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5.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6.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27.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30.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media/image63.jpg" ContentType="image/jpeg"/>
  <Override PartName="/ppt/media/image64.jpg" ContentType="image/jpeg"/>
  <Override PartName="/ppt/notesSlides/notesSlide31.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34.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35.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36.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37.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38.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39.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40.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media/image78.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79"/>
  </p:notesMasterIdLst>
  <p:sldIdLst>
    <p:sldId id="316" r:id="rId2"/>
    <p:sldId id="317" r:id="rId3"/>
    <p:sldId id="318" r:id="rId4"/>
    <p:sldId id="319" r:id="rId5"/>
    <p:sldId id="283" r:id="rId6"/>
    <p:sldId id="282" r:id="rId7"/>
    <p:sldId id="284" r:id="rId8"/>
    <p:sldId id="285" r:id="rId9"/>
    <p:sldId id="286" r:id="rId10"/>
    <p:sldId id="287" r:id="rId11"/>
    <p:sldId id="288" r:id="rId12"/>
    <p:sldId id="290" r:id="rId13"/>
    <p:sldId id="291" r:id="rId14"/>
    <p:sldId id="292" r:id="rId15"/>
    <p:sldId id="293" r:id="rId16"/>
    <p:sldId id="294" r:id="rId17"/>
    <p:sldId id="360" r:id="rId18"/>
    <p:sldId id="296" r:id="rId19"/>
    <p:sldId id="297" r:id="rId20"/>
    <p:sldId id="298" r:id="rId21"/>
    <p:sldId id="361" r:id="rId22"/>
    <p:sldId id="299" r:id="rId23"/>
    <p:sldId id="300" r:id="rId24"/>
    <p:sldId id="302" r:id="rId25"/>
    <p:sldId id="305" r:id="rId26"/>
    <p:sldId id="306" r:id="rId27"/>
    <p:sldId id="307" r:id="rId28"/>
    <p:sldId id="308" r:id="rId29"/>
    <p:sldId id="309" r:id="rId30"/>
    <p:sldId id="310" r:id="rId31"/>
    <p:sldId id="311" r:id="rId32"/>
    <p:sldId id="312" r:id="rId33"/>
    <p:sldId id="313" r:id="rId34"/>
    <p:sldId id="314" r:id="rId35"/>
    <p:sldId id="315" r:id="rId36"/>
    <p:sldId id="320" r:id="rId37"/>
    <p:sldId id="321" r:id="rId38"/>
    <p:sldId id="303" r:id="rId39"/>
    <p:sldId id="301" r:id="rId40"/>
    <p:sldId id="350" r:id="rId41"/>
    <p:sldId id="349" r:id="rId42"/>
    <p:sldId id="352" r:id="rId43"/>
    <p:sldId id="351" r:id="rId44"/>
    <p:sldId id="354" r:id="rId45"/>
    <p:sldId id="353" r:id="rId46"/>
    <p:sldId id="322" r:id="rId47"/>
    <p:sldId id="323" r:id="rId48"/>
    <p:sldId id="324" r:id="rId49"/>
    <p:sldId id="355" r:id="rId50"/>
    <p:sldId id="356" r:id="rId51"/>
    <p:sldId id="326" r:id="rId52"/>
    <p:sldId id="327" r:id="rId53"/>
    <p:sldId id="328" r:id="rId54"/>
    <p:sldId id="329" r:id="rId55"/>
    <p:sldId id="330" r:id="rId56"/>
    <p:sldId id="331" r:id="rId57"/>
    <p:sldId id="332" r:id="rId58"/>
    <p:sldId id="333" r:id="rId59"/>
    <p:sldId id="334" r:id="rId60"/>
    <p:sldId id="335" r:id="rId61"/>
    <p:sldId id="357" r:id="rId62"/>
    <p:sldId id="358" r:id="rId63"/>
    <p:sldId id="336" r:id="rId64"/>
    <p:sldId id="337" r:id="rId65"/>
    <p:sldId id="339" r:id="rId66"/>
    <p:sldId id="340" r:id="rId67"/>
    <p:sldId id="364" r:id="rId68"/>
    <p:sldId id="341" r:id="rId69"/>
    <p:sldId id="362" r:id="rId70"/>
    <p:sldId id="342" r:id="rId71"/>
    <p:sldId id="363" r:id="rId72"/>
    <p:sldId id="343" r:id="rId73"/>
    <p:sldId id="344" r:id="rId74"/>
    <p:sldId id="345" r:id="rId75"/>
    <p:sldId id="346" r:id="rId76"/>
    <p:sldId id="347" r:id="rId77"/>
    <p:sldId id="348" r:id="rId78"/>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2A2A"/>
    <a:srgbClr val="920000"/>
    <a:srgbClr val="FCFBF4"/>
    <a:srgbClr val="FBFBFB"/>
    <a:srgbClr val="CC0066"/>
    <a:srgbClr val="FFFF99"/>
    <a:srgbClr val="FF8181"/>
    <a:srgbClr val="383838"/>
    <a:srgbClr val="FF9966"/>
    <a:srgbClr val="3434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Estilo temático 1 - Énfasis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25E5076-3810-47DD-B79F-674D7AD40C01}" styleName="Estilo oscuro 1 - Énfasis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FECB4D8-DB02-4DC6-A0A2-4F2EBAE1DC90}" styleName="Estilo medio 1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Estilo medio 1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A107856-5554-42FB-B03E-39F5DBC370BA}" styleName="Estilo medio 4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7CE84F3-28C3-443E-9E96-99CF82512B78}" styleName="Estilo oscuro 1 - Énfasis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65" autoAdjust="0"/>
    <p:restoredTop sz="88745" autoAdjust="0"/>
  </p:normalViewPr>
  <p:slideViewPr>
    <p:cSldViewPr>
      <p:cViewPr varScale="1">
        <p:scale>
          <a:sx n="76" d="100"/>
          <a:sy n="76" d="100"/>
        </p:scale>
        <p:origin x="468" y="96"/>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p:cViewPr varScale="1">
        <p:scale>
          <a:sx n="67" d="100"/>
          <a:sy n="67" d="100"/>
        </p:scale>
        <p:origin x="-3276"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6302FF-C108-4EA8-A2A5-07205CC789D3}"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s-ES"/>
        </a:p>
      </dgm:t>
    </dgm:pt>
    <dgm:pt modelId="{F58C89E6-B526-40D3-9781-A87196A81037}">
      <dgm:prSet phldrT="[Texto]"/>
      <dgm:spPr/>
      <dgm:t>
        <a:bodyPr/>
        <a:lstStyle/>
        <a:p>
          <a:r>
            <a:rPr lang="es-AR" b="1" dirty="0"/>
            <a:t>Especificación del software</a:t>
          </a:r>
          <a:r>
            <a:rPr lang="es-AR" dirty="0"/>
            <a:t>.</a:t>
          </a:r>
          <a:endParaRPr lang="es-ES" dirty="0"/>
        </a:p>
      </dgm:t>
    </dgm:pt>
    <dgm:pt modelId="{957B2A00-9E44-4CC1-8459-3198B3F0C342}" type="parTrans" cxnId="{06198106-29B3-452A-B3BC-15CFC097A798}">
      <dgm:prSet/>
      <dgm:spPr/>
      <dgm:t>
        <a:bodyPr/>
        <a:lstStyle/>
        <a:p>
          <a:endParaRPr lang="es-ES"/>
        </a:p>
      </dgm:t>
    </dgm:pt>
    <dgm:pt modelId="{4CE1673C-33AF-401C-A631-5C6CD68227C4}" type="sibTrans" cxnId="{06198106-29B3-452A-B3BC-15CFC097A798}">
      <dgm:prSet/>
      <dgm:spPr/>
      <dgm:t>
        <a:bodyPr/>
        <a:lstStyle/>
        <a:p>
          <a:endParaRPr lang="es-ES"/>
        </a:p>
      </dgm:t>
    </dgm:pt>
    <dgm:pt modelId="{5447D7F0-A3BA-4EBA-BB2B-B479534144C7}">
      <dgm:prSet/>
      <dgm:spPr/>
      <dgm:t>
        <a:bodyPr/>
        <a:lstStyle/>
        <a:p>
          <a:r>
            <a:rPr lang="es-AR" b="1" dirty="0"/>
            <a:t>Desarrollo del software</a:t>
          </a:r>
          <a:r>
            <a:rPr lang="es-AR" dirty="0"/>
            <a:t>.</a:t>
          </a:r>
        </a:p>
      </dgm:t>
    </dgm:pt>
    <dgm:pt modelId="{F73A57A4-CE39-4ED0-9253-8AAC3C8AFAD0}" type="parTrans" cxnId="{6BD4D25A-C00C-4B64-BF28-35E0E2005F17}">
      <dgm:prSet/>
      <dgm:spPr/>
      <dgm:t>
        <a:bodyPr/>
        <a:lstStyle/>
        <a:p>
          <a:endParaRPr lang="es-ES"/>
        </a:p>
      </dgm:t>
    </dgm:pt>
    <dgm:pt modelId="{9A3A73E7-A908-410E-BEDF-D7390A19ABA1}" type="sibTrans" cxnId="{6BD4D25A-C00C-4B64-BF28-35E0E2005F17}">
      <dgm:prSet/>
      <dgm:spPr/>
      <dgm:t>
        <a:bodyPr/>
        <a:lstStyle/>
        <a:p>
          <a:endParaRPr lang="es-ES"/>
        </a:p>
      </dgm:t>
    </dgm:pt>
    <dgm:pt modelId="{70C6FBD4-5E3C-4222-B798-D36A87923367}">
      <dgm:prSet/>
      <dgm:spPr/>
      <dgm:t>
        <a:bodyPr/>
        <a:lstStyle/>
        <a:p>
          <a:r>
            <a:rPr lang="es-AR" b="1" dirty="0"/>
            <a:t>Validación del software</a:t>
          </a:r>
          <a:r>
            <a:rPr lang="es-AR" dirty="0"/>
            <a:t>.</a:t>
          </a:r>
        </a:p>
      </dgm:t>
    </dgm:pt>
    <dgm:pt modelId="{D97CCA78-1CEC-468F-9CC4-E1C491ACF52E}" type="parTrans" cxnId="{AC0470F4-5AF5-4ECB-83A8-601685CAF095}">
      <dgm:prSet/>
      <dgm:spPr/>
      <dgm:t>
        <a:bodyPr/>
        <a:lstStyle/>
        <a:p>
          <a:endParaRPr lang="es-ES"/>
        </a:p>
      </dgm:t>
    </dgm:pt>
    <dgm:pt modelId="{156A9E0B-0E6C-4128-A2AA-84724F83B125}" type="sibTrans" cxnId="{AC0470F4-5AF5-4ECB-83A8-601685CAF095}">
      <dgm:prSet/>
      <dgm:spPr/>
      <dgm:t>
        <a:bodyPr/>
        <a:lstStyle/>
        <a:p>
          <a:endParaRPr lang="es-ES"/>
        </a:p>
      </dgm:t>
    </dgm:pt>
    <dgm:pt modelId="{3B59C468-B507-4080-88D1-EB7ECFD52151}">
      <dgm:prSet/>
      <dgm:spPr/>
      <dgm:t>
        <a:bodyPr/>
        <a:lstStyle/>
        <a:p>
          <a:r>
            <a:rPr lang="es-AR" b="1" dirty="0"/>
            <a:t>Evolución del software</a:t>
          </a:r>
          <a:r>
            <a:rPr lang="es-AR" dirty="0"/>
            <a:t>.</a:t>
          </a:r>
        </a:p>
      </dgm:t>
    </dgm:pt>
    <dgm:pt modelId="{DD40DF70-C972-4BE8-8232-2B221DB304EE}" type="parTrans" cxnId="{092604C4-80F5-46D5-B0D0-78F89F8E3D25}">
      <dgm:prSet/>
      <dgm:spPr/>
      <dgm:t>
        <a:bodyPr/>
        <a:lstStyle/>
        <a:p>
          <a:endParaRPr lang="es-ES"/>
        </a:p>
      </dgm:t>
    </dgm:pt>
    <dgm:pt modelId="{5D4CA9ED-F480-4975-8C90-6823DE43A1C8}" type="sibTrans" cxnId="{092604C4-80F5-46D5-B0D0-78F89F8E3D25}">
      <dgm:prSet/>
      <dgm:spPr/>
      <dgm:t>
        <a:bodyPr/>
        <a:lstStyle/>
        <a:p>
          <a:endParaRPr lang="es-ES"/>
        </a:p>
      </dgm:t>
    </dgm:pt>
    <dgm:pt modelId="{1664F14B-A03D-418B-9AA3-AA72C9E73735}" type="pres">
      <dgm:prSet presAssocID="{136302FF-C108-4EA8-A2A5-07205CC789D3}" presName="rootnode" presStyleCnt="0">
        <dgm:presLayoutVars>
          <dgm:chMax/>
          <dgm:chPref/>
          <dgm:dir/>
          <dgm:animLvl val="lvl"/>
        </dgm:presLayoutVars>
      </dgm:prSet>
      <dgm:spPr/>
      <dgm:t>
        <a:bodyPr/>
        <a:lstStyle/>
        <a:p>
          <a:endParaRPr lang="es-ES"/>
        </a:p>
      </dgm:t>
    </dgm:pt>
    <dgm:pt modelId="{17EC2B20-13C0-4DC0-8FCE-7C55F50F6FC5}" type="pres">
      <dgm:prSet presAssocID="{F58C89E6-B526-40D3-9781-A87196A81037}" presName="composite" presStyleCnt="0"/>
      <dgm:spPr/>
    </dgm:pt>
    <dgm:pt modelId="{B7BABDAB-5B70-4A7F-9D89-1CCB78CE1A3E}" type="pres">
      <dgm:prSet presAssocID="{F58C89E6-B526-40D3-9781-A87196A81037}" presName="LShape" presStyleLbl="alignNode1" presStyleIdx="0" presStyleCnt="7"/>
      <dgm:spPr/>
    </dgm:pt>
    <dgm:pt modelId="{CDED173E-EE91-432C-B82F-F28AD01A3A0B}" type="pres">
      <dgm:prSet presAssocID="{F58C89E6-B526-40D3-9781-A87196A81037}" presName="ParentText" presStyleLbl="revTx" presStyleIdx="0" presStyleCnt="4">
        <dgm:presLayoutVars>
          <dgm:chMax val="0"/>
          <dgm:chPref val="0"/>
          <dgm:bulletEnabled val="1"/>
        </dgm:presLayoutVars>
      </dgm:prSet>
      <dgm:spPr/>
      <dgm:t>
        <a:bodyPr/>
        <a:lstStyle/>
        <a:p>
          <a:endParaRPr lang="es-ES"/>
        </a:p>
      </dgm:t>
    </dgm:pt>
    <dgm:pt modelId="{13095FE0-C21A-4E29-9DBD-50586466E3D5}" type="pres">
      <dgm:prSet presAssocID="{F58C89E6-B526-40D3-9781-A87196A81037}" presName="Triangle" presStyleLbl="alignNode1" presStyleIdx="1" presStyleCnt="7"/>
      <dgm:spPr/>
    </dgm:pt>
    <dgm:pt modelId="{F4BEBCBC-5681-4391-8441-155ED123F1A1}" type="pres">
      <dgm:prSet presAssocID="{4CE1673C-33AF-401C-A631-5C6CD68227C4}" presName="sibTrans" presStyleCnt="0"/>
      <dgm:spPr/>
    </dgm:pt>
    <dgm:pt modelId="{39BB40AD-E805-4D3D-9BE0-2B950A317175}" type="pres">
      <dgm:prSet presAssocID="{4CE1673C-33AF-401C-A631-5C6CD68227C4}" presName="space" presStyleCnt="0"/>
      <dgm:spPr/>
    </dgm:pt>
    <dgm:pt modelId="{5D0B51AC-8D5A-4EF6-B432-79F76EAA6E3D}" type="pres">
      <dgm:prSet presAssocID="{5447D7F0-A3BA-4EBA-BB2B-B479534144C7}" presName="composite" presStyleCnt="0"/>
      <dgm:spPr/>
    </dgm:pt>
    <dgm:pt modelId="{6C665FD9-6565-4878-A3AC-AE4483E10645}" type="pres">
      <dgm:prSet presAssocID="{5447D7F0-A3BA-4EBA-BB2B-B479534144C7}" presName="LShape" presStyleLbl="alignNode1" presStyleIdx="2" presStyleCnt="7"/>
      <dgm:spPr/>
    </dgm:pt>
    <dgm:pt modelId="{AF3BFAC0-31FA-4E73-8788-0E332EF52AB1}" type="pres">
      <dgm:prSet presAssocID="{5447D7F0-A3BA-4EBA-BB2B-B479534144C7}" presName="ParentText" presStyleLbl="revTx" presStyleIdx="1" presStyleCnt="4">
        <dgm:presLayoutVars>
          <dgm:chMax val="0"/>
          <dgm:chPref val="0"/>
          <dgm:bulletEnabled val="1"/>
        </dgm:presLayoutVars>
      </dgm:prSet>
      <dgm:spPr/>
      <dgm:t>
        <a:bodyPr/>
        <a:lstStyle/>
        <a:p>
          <a:endParaRPr lang="es-ES"/>
        </a:p>
      </dgm:t>
    </dgm:pt>
    <dgm:pt modelId="{36D8BDF2-245C-4757-BB29-0829618DA438}" type="pres">
      <dgm:prSet presAssocID="{5447D7F0-A3BA-4EBA-BB2B-B479534144C7}" presName="Triangle" presStyleLbl="alignNode1" presStyleIdx="3" presStyleCnt="7"/>
      <dgm:spPr/>
    </dgm:pt>
    <dgm:pt modelId="{6034C0E4-6225-4111-A10A-EF2413644235}" type="pres">
      <dgm:prSet presAssocID="{9A3A73E7-A908-410E-BEDF-D7390A19ABA1}" presName="sibTrans" presStyleCnt="0"/>
      <dgm:spPr/>
    </dgm:pt>
    <dgm:pt modelId="{54A6925C-39DF-402B-A363-912A87BB3DF9}" type="pres">
      <dgm:prSet presAssocID="{9A3A73E7-A908-410E-BEDF-D7390A19ABA1}" presName="space" presStyleCnt="0"/>
      <dgm:spPr/>
    </dgm:pt>
    <dgm:pt modelId="{E0B3C666-D985-404A-826F-EF87DECED040}" type="pres">
      <dgm:prSet presAssocID="{70C6FBD4-5E3C-4222-B798-D36A87923367}" presName="composite" presStyleCnt="0"/>
      <dgm:spPr/>
    </dgm:pt>
    <dgm:pt modelId="{253130AA-468D-4313-B6ED-CF857B775F4A}" type="pres">
      <dgm:prSet presAssocID="{70C6FBD4-5E3C-4222-B798-D36A87923367}" presName="LShape" presStyleLbl="alignNode1" presStyleIdx="4" presStyleCnt="7"/>
      <dgm:spPr/>
    </dgm:pt>
    <dgm:pt modelId="{6C8E24C9-051E-4BF5-AD49-7E440F17830D}" type="pres">
      <dgm:prSet presAssocID="{70C6FBD4-5E3C-4222-B798-D36A87923367}" presName="ParentText" presStyleLbl="revTx" presStyleIdx="2" presStyleCnt="4">
        <dgm:presLayoutVars>
          <dgm:chMax val="0"/>
          <dgm:chPref val="0"/>
          <dgm:bulletEnabled val="1"/>
        </dgm:presLayoutVars>
      </dgm:prSet>
      <dgm:spPr/>
      <dgm:t>
        <a:bodyPr/>
        <a:lstStyle/>
        <a:p>
          <a:endParaRPr lang="es-ES"/>
        </a:p>
      </dgm:t>
    </dgm:pt>
    <dgm:pt modelId="{F3FB8FD4-796D-4DDF-AD2B-9C4C588353F7}" type="pres">
      <dgm:prSet presAssocID="{70C6FBD4-5E3C-4222-B798-D36A87923367}" presName="Triangle" presStyleLbl="alignNode1" presStyleIdx="5" presStyleCnt="7"/>
      <dgm:spPr/>
    </dgm:pt>
    <dgm:pt modelId="{24D8B398-1745-4DB9-BDFA-06DEEB705215}" type="pres">
      <dgm:prSet presAssocID="{156A9E0B-0E6C-4128-A2AA-84724F83B125}" presName="sibTrans" presStyleCnt="0"/>
      <dgm:spPr/>
    </dgm:pt>
    <dgm:pt modelId="{73908893-FB5E-41BF-BDAD-0474D7140921}" type="pres">
      <dgm:prSet presAssocID="{156A9E0B-0E6C-4128-A2AA-84724F83B125}" presName="space" presStyleCnt="0"/>
      <dgm:spPr/>
    </dgm:pt>
    <dgm:pt modelId="{0CD8FAB4-5F94-4509-B631-C1555B1D7B78}" type="pres">
      <dgm:prSet presAssocID="{3B59C468-B507-4080-88D1-EB7ECFD52151}" presName="composite" presStyleCnt="0"/>
      <dgm:spPr/>
    </dgm:pt>
    <dgm:pt modelId="{545176B5-8791-4BE5-90B5-57EF7F5EFD44}" type="pres">
      <dgm:prSet presAssocID="{3B59C468-B507-4080-88D1-EB7ECFD52151}" presName="LShape" presStyleLbl="alignNode1" presStyleIdx="6" presStyleCnt="7"/>
      <dgm:spPr/>
    </dgm:pt>
    <dgm:pt modelId="{342C1C32-447F-48BD-A482-7C700E486F63}" type="pres">
      <dgm:prSet presAssocID="{3B59C468-B507-4080-88D1-EB7ECFD52151}" presName="ParentText" presStyleLbl="revTx" presStyleIdx="3" presStyleCnt="4">
        <dgm:presLayoutVars>
          <dgm:chMax val="0"/>
          <dgm:chPref val="0"/>
          <dgm:bulletEnabled val="1"/>
        </dgm:presLayoutVars>
      </dgm:prSet>
      <dgm:spPr/>
      <dgm:t>
        <a:bodyPr/>
        <a:lstStyle/>
        <a:p>
          <a:endParaRPr lang="es-ES"/>
        </a:p>
      </dgm:t>
    </dgm:pt>
  </dgm:ptLst>
  <dgm:cxnLst>
    <dgm:cxn modelId="{6BD4D25A-C00C-4B64-BF28-35E0E2005F17}" srcId="{136302FF-C108-4EA8-A2A5-07205CC789D3}" destId="{5447D7F0-A3BA-4EBA-BB2B-B479534144C7}" srcOrd="1" destOrd="0" parTransId="{F73A57A4-CE39-4ED0-9253-8AAC3C8AFAD0}" sibTransId="{9A3A73E7-A908-410E-BEDF-D7390A19ABA1}"/>
    <dgm:cxn modelId="{092604C4-80F5-46D5-B0D0-78F89F8E3D25}" srcId="{136302FF-C108-4EA8-A2A5-07205CC789D3}" destId="{3B59C468-B507-4080-88D1-EB7ECFD52151}" srcOrd="3" destOrd="0" parTransId="{DD40DF70-C972-4BE8-8232-2B221DB304EE}" sibTransId="{5D4CA9ED-F480-4975-8C90-6823DE43A1C8}"/>
    <dgm:cxn modelId="{6F9657AF-D19D-4FBD-ADEF-C0053C8BC816}" type="presOf" srcId="{136302FF-C108-4EA8-A2A5-07205CC789D3}" destId="{1664F14B-A03D-418B-9AA3-AA72C9E73735}" srcOrd="0" destOrd="0" presId="urn:microsoft.com/office/officeart/2009/3/layout/StepUpProcess"/>
    <dgm:cxn modelId="{AC4D4260-1317-4614-AB4A-D3BA83D4B7C2}" type="presOf" srcId="{3B59C468-B507-4080-88D1-EB7ECFD52151}" destId="{342C1C32-447F-48BD-A482-7C700E486F63}" srcOrd="0" destOrd="0" presId="urn:microsoft.com/office/officeart/2009/3/layout/StepUpProcess"/>
    <dgm:cxn modelId="{06198106-29B3-452A-B3BC-15CFC097A798}" srcId="{136302FF-C108-4EA8-A2A5-07205CC789D3}" destId="{F58C89E6-B526-40D3-9781-A87196A81037}" srcOrd="0" destOrd="0" parTransId="{957B2A00-9E44-4CC1-8459-3198B3F0C342}" sibTransId="{4CE1673C-33AF-401C-A631-5C6CD68227C4}"/>
    <dgm:cxn modelId="{7A41190A-337D-422F-BE75-EDF648D71DBF}" type="presOf" srcId="{F58C89E6-B526-40D3-9781-A87196A81037}" destId="{CDED173E-EE91-432C-B82F-F28AD01A3A0B}" srcOrd="0" destOrd="0" presId="urn:microsoft.com/office/officeart/2009/3/layout/StepUpProcess"/>
    <dgm:cxn modelId="{F7FBC966-E346-47CD-B250-F1125960034B}" type="presOf" srcId="{70C6FBD4-5E3C-4222-B798-D36A87923367}" destId="{6C8E24C9-051E-4BF5-AD49-7E440F17830D}" srcOrd="0" destOrd="0" presId="urn:microsoft.com/office/officeart/2009/3/layout/StepUpProcess"/>
    <dgm:cxn modelId="{888C5F14-B179-40FF-B29E-48EAEB7A90C8}" type="presOf" srcId="{5447D7F0-A3BA-4EBA-BB2B-B479534144C7}" destId="{AF3BFAC0-31FA-4E73-8788-0E332EF52AB1}" srcOrd="0" destOrd="0" presId="urn:microsoft.com/office/officeart/2009/3/layout/StepUpProcess"/>
    <dgm:cxn modelId="{AC0470F4-5AF5-4ECB-83A8-601685CAF095}" srcId="{136302FF-C108-4EA8-A2A5-07205CC789D3}" destId="{70C6FBD4-5E3C-4222-B798-D36A87923367}" srcOrd="2" destOrd="0" parTransId="{D97CCA78-1CEC-468F-9CC4-E1C491ACF52E}" sibTransId="{156A9E0B-0E6C-4128-A2AA-84724F83B125}"/>
    <dgm:cxn modelId="{E4B9D7A6-CF38-41E1-B94C-AFC15248B299}" type="presParOf" srcId="{1664F14B-A03D-418B-9AA3-AA72C9E73735}" destId="{17EC2B20-13C0-4DC0-8FCE-7C55F50F6FC5}" srcOrd="0" destOrd="0" presId="urn:microsoft.com/office/officeart/2009/3/layout/StepUpProcess"/>
    <dgm:cxn modelId="{0DB3F77A-9268-48D5-BA22-42BB53A47306}" type="presParOf" srcId="{17EC2B20-13C0-4DC0-8FCE-7C55F50F6FC5}" destId="{B7BABDAB-5B70-4A7F-9D89-1CCB78CE1A3E}" srcOrd="0" destOrd="0" presId="urn:microsoft.com/office/officeart/2009/3/layout/StepUpProcess"/>
    <dgm:cxn modelId="{E5DB0B00-F21F-4BBE-80E1-9648DE73B2E4}" type="presParOf" srcId="{17EC2B20-13C0-4DC0-8FCE-7C55F50F6FC5}" destId="{CDED173E-EE91-432C-B82F-F28AD01A3A0B}" srcOrd="1" destOrd="0" presId="urn:microsoft.com/office/officeart/2009/3/layout/StepUpProcess"/>
    <dgm:cxn modelId="{D234B131-E48D-4C3F-8917-68292E996EB9}" type="presParOf" srcId="{17EC2B20-13C0-4DC0-8FCE-7C55F50F6FC5}" destId="{13095FE0-C21A-4E29-9DBD-50586466E3D5}" srcOrd="2" destOrd="0" presId="urn:microsoft.com/office/officeart/2009/3/layout/StepUpProcess"/>
    <dgm:cxn modelId="{678F52AB-C378-4847-80B9-FC18EC6C2B32}" type="presParOf" srcId="{1664F14B-A03D-418B-9AA3-AA72C9E73735}" destId="{F4BEBCBC-5681-4391-8441-155ED123F1A1}" srcOrd="1" destOrd="0" presId="urn:microsoft.com/office/officeart/2009/3/layout/StepUpProcess"/>
    <dgm:cxn modelId="{4C80C680-7398-4C30-B18F-EFE61A127D46}" type="presParOf" srcId="{F4BEBCBC-5681-4391-8441-155ED123F1A1}" destId="{39BB40AD-E805-4D3D-9BE0-2B950A317175}" srcOrd="0" destOrd="0" presId="urn:microsoft.com/office/officeart/2009/3/layout/StepUpProcess"/>
    <dgm:cxn modelId="{59F0287E-64C6-42E7-8F75-0B5D7806A200}" type="presParOf" srcId="{1664F14B-A03D-418B-9AA3-AA72C9E73735}" destId="{5D0B51AC-8D5A-4EF6-B432-79F76EAA6E3D}" srcOrd="2" destOrd="0" presId="urn:microsoft.com/office/officeart/2009/3/layout/StepUpProcess"/>
    <dgm:cxn modelId="{8FA427D2-E16C-4CE4-A060-09851953EA5E}" type="presParOf" srcId="{5D0B51AC-8D5A-4EF6-B432-79F76EAA6E3D}" destId="{6C665FD9-6565-4878-A3AC-AE4483E10645}" srcOrd="0" destOrd="0" presId="urn:microsoft.com/office/officeart/2009/3/layout/StepUpProcess"/>
    <dgm:cxn modelId="{941BDB55-6AEC-440D-B9F0-2F5C1541189B}" type="presParOf" srcId="{5D0B51AC-8D5A-4EF6-B432-79F76EAA6E3D}" destId="{AF3BFAC0-31FA-4E73-8788-0E332EF52AB1}" srcOrd="1" destOrd="0" presId="urn:microsoft.com/office/officeart/2009/3/layout/StepUpProcess"/>
    <dgm:cxn modelId="{42F5F19D-7587-49C5-A4D2-800273F4F745}" type="presParOf" srcId="{5D0B51AC-8D5A-4EF6-B432-79F76EAA6E3D}" destId="{36D8BDF2-245C-4757-BB29-0829618DA438}" srcOrd="2" destOrd="0" presId="urn:microsoft.com/office/officeart/2009/3/layout/StepUpProcess"/>
    <dgm:cxn modelId="{34230A2A-C85B-4182-991B-9309CB1AE134}" type="presParOf" srcId="{1664F14B-A03D-418B-9AA3-AA72C9E73735}" destId="{6034C0E4-6225-4111-A10A-EF2413644235}" srcOrd="3" destOrd="0" presId="urn:microsoft.com/office/officeart/2009/3/layout/StepUpProcess"/>
    <dgm:cxn modelId="{CBB7CFD5-B138-4DBA-BC49-57E8DF7F7C7E}" type="presParOf" srcId="{6034C0E4-6225-4111-A10A-EF2413644235}" destId="{54A6925C-39DF-402B-A363-912A87BB3DF9}" srcOrd="0" destOrd="0" presId="urn:microsoft.com/office/officeart/2009/3/layout/StepUpProcess"/>
    <dgm:cxn modelId="{A77AD7EF-DBB7-43A1-B3BA-83D044FED666}" type="presParOf" srcId="{1664F14B-A03D-418B-9AA3-AA72C9E73735}" destId="{E0B3C666-D985-404A-826F-EF87DECED040}" srcOrd="4" destOrd="0" presId="urn:microsoft.com/office/officeart/2009/3/layout/StepUpProcess"/>
    <dgm:cxn modelId="{4D6AC74D-A260-4A36-9465-110284EC98A9}" type="presParOf" srcId="{E0B3C666-D985-404A-826F-EF87DECED040}" destId="{253130AA-468D-4313-B6ED-CF857B775F4A}" srcOrd="0" destOrd="0" presId="urn:microsoft.com/office/officeart/2009/3/layout/StepUpProcess"/>
    <dgm:cxn modelId="{965CCD57-2E4A-403A-BD85-8516B966BD5A}" type="presParOf" srcId="{E0B3C666-D985-404A-826F-EF87DECED040}" destId="{6C8E24C9-051E-4BF5-AD49-7E440F17830D}" srcOrd="1" destOrd="0" presId="urn:microsoft.com/office/officeart/2009/3/layout/StepUpProcess"/>
    <dgm:cxn modelId="{B99699BD-CACE-4E77-9DBE-31711CD02DE4}" type="presParOf" srcId="{E0B3C666-D985-404A-826F-EF87DECED040}" destId="{F3FB8FD4-796D-4DDF-AD2B-9C4C588353F7}" srcOrd="2" destOrd="0" presId="urn:microsoft.com/office/officeart/2009/3/layout/StepUpProcess"/>
    <dgm:cxn modelId="{9A3B5461-E013-4F35-B92A-3AD4EA0AACA8}" type="presParOf" srcId="{1664F14B-A03D-418B-9AA3-AA72C9E73735}" destId="{24D8B398-1745-4DB9-BDFA-06DEEB705215}" srcOrd="5" destOrd="0" presId="urn:microsoft.com/office/officeart/2009/3/layout/StepUpProcess"/>
    <dgm:cxn modelId="{FA849126-D930-4DCC-A9C8-31CFB824BC11}" type="presParOf" srcId="{24D8B398-1745-4DB9-BDFA-06DEEB705215}" destId="{73908893-FB5E-41BF-BDAD-0474D7140921}" srcOrd="0" destOrd="0" presId="urn:microsoft.com/office/officeart/2009/3/layout/StepUpProcess"/>
    <dgm:cxn modelId="{31A0F8DE-B62A-44FC-B4A2-D2276CE543E7}" type="presParOf" srcId="{1664F14B-A03D-418B-9AA3-AA72C9E73735}" destId="{0CD8FAB4-5F94-4509-B631-C1555B1D7B78}" srcOrd="6" destOrd="0" presId="urn:microsoft.com/office/officeart/2009/3/layout/StepUpProcess"/>
    <dgm:cxn modelId="{8CFBB520-DA53-4190-B34B-D137E7734260}" type="presParOf" srcId="{0CD8FAB4-5F94-4509-B631-C1555B1D7B78}" destId="{545176B5-8791-4BE5-90B5-57EF7F5EFD44}" srcOrd="0" destOrd="0" presId="urn:microsoft.com/office/officeart/2009/3/layout/StepUpProcess"/>
    <dgm:cxn modelId="{4BB0274C-8793-4E47-8F6F-BE6FD06D392D}" type="presParOf" srcId="{0CD8FAB4-5F94-4509-B631-C1555B1D7B78}" destId="{342C1C32-447F-48BD-A482-7C700E486F63}"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12ADFCB-2BA7-4E9D-9A97-1BE288DDAF23}"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s-ES"/>
        </a:p>
      </dgm:t>
    </dgm:pt>
    <dgm:pt modelId="{235BFB4C-93D8-43D1-865A-2771628B091F}">
      <dgm:prSet phldrT="[Texto]"/>
      <dgm:spPr/>
      <dgm:t>
        <a:bodyPr/>
        <a:lstStyle/>
        <a:p>
          <a:r>
            <a:rPr lang="es-ES" dirty="0"/>
            <a:t>Secuenciales</a:t>
          </a:r>
        </a:p>
      </dgm:t>
    </dgm:pt>
    <dgm:pt modelId="{FCF3713A-C91B-4D8E-9F16-74127D6D066D}" type="parTrans" cxnId="{830F9802-B5DA-4863-9C5E-9BF9AA4B001B}">
      <dgm:prSet/>
      <dgm:spPr/>
      <dgm:t>
        <a:bodyPr/>
        <a:lstStyle/>
        <a:p>
          <a:endParaRPr lang="es-ES"/>
        </a:p>
      </dgm:t>
    </dgm:pt>
    <dgm:pt modelId="{8AF5D398-2804-4B07-A55F-D2DCDF3D9836}" type="sibTrans" cxnId="{830F9802-B5DA-4863-9C5E-9BF9AA4B001B}">
      <dgm:prSet/>
      <dgm:spPr/>
      <dgm:t>
        <a:bodyPr/>
        <a:lstStyle/>
        <a:p>
          <a:endParaRPr lang="es-ES"/>
        </a:p>
      </dgm:t>
    </dgm:pt>
    <dgm:pt modelId="{DC660C4B-DFE3-4E26-BDAC-A6E88127E94B}">
      <dgm:prSet/>
      <dgm:spPr/>
      <dgm:t>
        <a:bodyPr/>
        <a:lstStyle/>
        <a:p>
          <a:r>
            <a:rPr lang="es-ES" dirty="0"/>
            <a:t>Selectivas o De Decisión</a:t>
          </a:r>
        </a:p>
      </dgm:t>
    </dgm:pt>
    <dgm:pt modelId="{5077E9DE-1E45-406C-9344-429CC658434D}" type="parTrans" cxnId="{ACF8322B-9E3B-48AF-A71D-FFE3B96B66D0}">
      <dgm:prSet/>
      <dgm:spPr/>
      <dgm:t>
        <a:bodyPr/>
        <a:lstStyle/>
        <a:p>
          <a:endParaRPr lang="es-ES"/>
        </a:p>
      </dgm:t>
    </dgm:pt>
    <dgm:pt modelId="{BA55A44B-1F21-48DD-BBF1-C655ACE9FB74}" type="sibTrans" cxnId="{ACF8322B-9E3B-48AF-A71D-FFE3B96B66D0}">
      <dgm:prSet/>
      <dgm:spPr/>
      <dgm:t>
        <a:bodyPr/>
        <a:lstStyle/>
        <a:p>
          <a:endParaRPr lang="es-ES"/>
        </a:p>
      </dgm:t>
    </dgm:pt>
    <dgm:pt modelId="{496834E4-2D88-4B26-989D-DD3DE5A3AB9E}">
      <dgm:prSet/>
      <dgm:spPr/>
      <dgm:t>
        <a:bodyPr/>
        <a:lstStyle/>
        <a:p>
          <a:r>
            <a:rPr lang="es-ES" dirty="0"/>
            <a:t>Repetitivas</a:t>
          </a:r>
        </a:p>
      </dgm:t>
    </dgm:pt>
    <dgm:pt modelId="{B4D27AA5-3C15-4344-9CED-BD8E087A9521}" type="parTrans" cxnId="{EFBC10A6-AE1E-4F73-B9FB-60AECD877A43}">
      <dgm:prSet/>
      <dgm:spPr/>
      <dgm:t>
        <a:bodyPr/>
        <a:lstStyle/>
        <a:p>
          <a:endParaRPr lang="es-ES"/>
        </a:p>
      </dgm:t>
    </dgm:pt>
    <dgm:pt modelId="{AFF7C9BB-21AA-4F17-AE9F-818FC035A48A}" type="sibTrans" cxnId="{EFBC10A6-AE1E-4F73-B9FB-60AECD877A43}">
      <dgm:prSet/>
      <dgm:spPr/>
      <dgm:t>
        <a:bodyPr/>
        <a:lstStyle/>
        <a:p>
          <a:endParaRPr lang="es-ES"/>
        </a:p>
      </dgm:t>
    </dgm:pt>
    <dgm:pt modelId="{3DAC7EB9-6C39-47CB-901C-5B0759087125}" type="pres">
      <dgm:prSet presAssocID="{B12ADFCB-2BA7-4E9D-9A97-1BE288DDAF23}" presName="linear" presStyleCnt="0">
        <dgm:presLayoutVars>
          <dgm:animLvl val="lvl"/>
          <dgm:resizeHandles val="exact"/>
        </dgm:presLayoutVars>
      </dgm:prSet>
      <dgm:spPr/>
      <dgm:t>
        <a:bodyPr/>
        <a:lstStyle/>
        <a:p>
          <a:endParaRPr lang="es-ES"/>
        </a:p>
      </dgm:t>
    </dgm:pt>
    <dgm:pt modelId="{DF526933-6102-4D6B-B5BE-F0FC7655F250}" type="pres">
      <dgm:prSet presAssocID="{235BFB4C-93D8-43D1-865A-2771628B091F}" presName="parentText" presStyleLbl="node1" presStyleIdx="0" presStyleCnt="3">
        <dgm:presLayoutVars>
          <dgm:chMax val="0"/>
          <dgm:bulletEnabled val="1"/>
        </dgm:presLayoutVars>
      </dgm:prSet>
      <dgm:spPr/>
      <dgm:t>
        <a:bodyPr/>
        <a:lstStyle/>
        <a:p>
          <a:endParaRPr lang="es-ES"/>
        </a:p>
      </dgm:t>
    </dgm:pt>
    <dgm:pt modelId="{A7E6A7E8-AE61-45B0-BF9F-FC218353F787}" type="pres">
      <dgm:prSet presAssocID="{8AF5D398-2804-4B07-A55F-D2DCDF3D9836}" presName="spacer" presStyleCnt="0"/>
      <dgm:spPr/>
    </dgm:pt>
    <dgm:pt modelId="{45F720B5-A8F1-40B1-8F2D-3B168641E8A7}" type="pres">
      <dgm:prSet presAssocID="{DC660C4B-DFE3-4E26-BDAC-A6E88127E94B}" presName="parentText" presStyleLbl="node1" presStyleIdx="1" presStyleCnt="3">
        <dgm:presLayoutVars>
          <dgm:chMax val="0"/>
          <dgm:bulletEnabled val="1"/>
        </dgm:presLayoutVars>
      </dgm:prSet>
      <dgm:spPr/>
      <dgm:t>
        <a:bodyPr/>
        <a:lstStyle/>
        <a:p>
          <a:endParaRPr lang="es-ES"/>
        </a:p>
      </dgm:t>
    </dgm:pt>
    <dgm:pt modelId="{5F58C0BB-A25A-4796-A26D-1DBF12A3DB8F}" type="pres">
      <dgm:prSet presAssocID="{BA55A44B-1F21-48DD-BBF1-C655ACE9FB74}" presName="spacer" presStyleCnt="0"/>
      <dgm:spPr/>
    </dgm:pt>
    <dgm:pt modelId="{17B3D49F-1FEE-4D9E-9DDD-A4B2B6DBAF1E}" type="pres">
      <dgm:prSet presAssocID="{496834E4-2D88-4B26-989D-DD3DE5A3AB9E}" presName="parentText" presStyleLbl="node1" presStyleIdx="2" presStyleCnt="3">
        <dgm:presLayoutVars>
          <dgm:chMax val="0"/>
          <dgm:bulletEnabled val="1"/>
        </dgm:presLayoutVars>
      </dgm:prSet>
      <dgm:spPr/>
      <dgm:t>
        <a:bodyPr/>
        <a:lstStyle/>
        <a:p>
          <a:endParaRPr lang="es-ES"/>
        </a:p>
      </dgm:t>
    </dgm:pt>
  </dgm:ptLst>
  <dgm:cxnLst>
    <dgm:cxn modelId="{52BAD89E-14A7-4F2F-962E-D47B4BF2C0EF}" type="presOf" srcId="{B12ADFCB-2BA7-4E9D-9A97-1BE288DDAF23}" destId="{3DAC7EB9-6C39-47CB-901C-5B0759087125}" srcOrd="0" destOrd="0" presId="urn:microsoft.com/office/officeart/2005/8/layout/vList2"/>
    <dgm:cxn modelId="{830F9802-B5DA-4863-9C5E-9BF9AA4B001B}" srcId="{B12ADFCB-2BA7-4E9D-9A97-1BE288DDAF23}" destId="{235BFB4C-93D8-43D1-865A-2771628B091F}" srcOrd="0" destOrd="0" parTransId="{FCF3713A-C91B-4D8E-9F16-74127D6D066D}" sibTransId="{8AF5D398-2804-4B07-A55F-D2DCDF3D9836}"/>
    <dgm:cxn modelId="{ACF8322B-9E3B-48AF-A71D-FFE3B96B66D0}" srcId="{B12ADFCB-2BA7-4E9D-9A97-1BE288DDAF23}" destId="{DC660C4B-DFE3-4E26-BDAC-A6E88127E94B}" srcOrd="1" destOrd="0" parTransId="{5077E9DE-1E45-406C-9344-429CC658434D}" sibTransId="{BA55A44B-1F21-48DD-BBF1-C655ACE9FB74}"/>
    <dgm:cxn modelId="{AC53D025-7972-430F-A9DD-826E3F9F6EF7}" type="presOf" srcId="{DC660C4B-DFE3-4E26-BDAC-A6E88127E94B}" destId="{45F720B5-A8F1-40B1-8F2D-3B168641E8A7}" srcOrd="0" destOrd="0" presId="urn:microsoft.com/office/officeart/2005/8/layout/vList2"/>
    <dgm:cxn modelId="{388FF7F4-0231-4CE1-9665-CB96A640D7B5}" type="presOf" srcId="{235BFB4C-93D8-43D1-865A-2771628B091F}" destId="{DF526933-6102-4D6B-B5BE-F0FC7655F250}" srcOrd="0" destOrd="0" presId="urn:microsoft.com/office/officeart/2005/8/layout/vList2"/>
    <dgm:cxn modelId="{EFBC10A6-AE1E-4F73-B9FB-60AECD877A43}" srcId="{B12ADFCB-2BA7-4E9D-9A97-1BE288DDAF23}" destId="{496834E4-2D88-4B26-989D-DD3DE5A3AB9E}" srcOrd="2" destOrd="0" parTransId="{B4D27AA5-3C15-4344-9CED-BD8E087A9521}" sibTransId="{AFF7C9BB-21AA-4F17-AE9F-818FC035A48A}"/>
    <dgm:cxn modelId="{F7A48919-5636-4384-963E-481C344E842B}" type="presOf" srcId="{496834E4-2D88-4B26-989D-DD3DE5A3AB9E}" destId="{17B3D49F-1FEE-4D9E-9DDD-A4B2B6DBAF1E}" srcOrd="0" destOrd="0" presId="urn:microsoft.com/office/officeart/2005/8/layout/vList2"/>
    <dgm:cxn modelId="{70CD93F2-76A6-4D83-88BC-8C6C8E0302B3}" type="presParOf" srcId="{3DAC7EB9-6C39-47CB-901C-5B0759087125}" destId="{DF526933-6102-4D6B-B5BE-F0FC7655F250}" srcOrd="0" destOrd="0" presId="urn:microsoft.com/office/officeart/2005/8/layout/vList2"/>
    <dgm:cxn modelId="{492FF579-0F67-4344-8A6F-35786383B61D}" type="presParOf" srcId="{3DAC7EB9-6C39-47CB-901C-5B0759087125}" destId="{A7E6A7E8-AE61-45B0-BF9F-FC218353F787}" srcOrd="1" destOrd="0" presId="urn:microsoft.com/office/officeart/2005/8/layout/vList2"/>
    <dgm:cxn modelId="{4A57F64A-70A9-4838-BA33-49787BC8E050}" type="presParOf" srcId="{3DAC7EB9-6C39-47CB-901C-5B0759087125}" destId="{45F720B5-A8F1-40B1-8F2D-3B168641E8A7}" srcOrd="2" destOrd="0" presId="urn:microsoft.com/office/officeart/2005/8/layout/vList2"/>
    <dgm:cxn modelId="{587034F3-116D-4D7C-9DB8-E2DCCC0D38F0}" type="presParOf" srcId="{3DAC7EB9-6C39-47CB-901C-5B0759087125}" destId="{5F58C0BB-A25A-4796-A26D-1DBF12A3DB8F}" srcOrd="3" destOrd="0" presId="urn:microsoft.com/office/officeart/2005/8/layout/vList2"/>
    <dgm:cxn modelId="{CF05C050-83B5-45A7-9126-FD16D90A12E4}" type="presParOf" srcId="{3DAC7EB9-6C39-47CB-901C-5B0759087125}" destId="{17B3D49F-1FEE-4D9E-9DDD-A4B2B6DBAF1E}" srcOrd="4"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12ADFCB-2BA7-4E9D-9A97-1BE288DDAF23}"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s-ES"/>
        </a:p>
      </dgm:t>
    </dgm:pt>
    <dgm:pt modelId="{235BFB4C-93D8-43D1-865A-2771628B091F}">
      <dgm:prSet phldrT="[Texto]"/>
      <dgm:spPr/>
      <dgm:t>
        <a:bodyPr/>
        <a:lstStyle/>
        <a:p>
          <a:pPr algn="ctr"/>
          <a:r>
            <a:rPr lang="es-AR" dirty="0"/>
            <a:t>Pilas</a:t>
          </a:r>
          <a:endParaRPr lang="es-ES" dirty="0"/>
        </a:p>
      </dgm:t>
    </dgm:pt>
    <dgm:pt modelId="{FCF3713A-C91B-4D8E-9F16-74127D6D066D}" type="parTrans" cxnId="{830F9802-B5DA-4863-9C5E-9BF9AA4B001B}">
      <dgm:prSet/>
      <dgm:spPr/>
      <dgm:t>
        <a:bodyPr/>
        <a:lstStyle/>
        <a:p>
          <a:endParaRPr lang="es-ES"/>
        </a:p>
      </dgm:t>
    </dgm:pt>
    <dgm:pt modelId="{8AF5D398-2804-4B07-A55F-D2DCDF3D9836}" type="sibTrans" cxnId="{830F9802-B5DA-4863-9C5E-9BF9AA4B001B}">
      <dgm:prSet/>
      <dgm:spPr/>
      <dgm:t>
        <a:bodyPr/>
        <a:lstStyle/>
        <a:p>
          <a:endParaRPr lang="es-ES"/>
        </a:p>
      </dgm:t>
    </dgm:pt>
    <dgm:pt modelId="{DC660C4B-DFE3-4E26-BDAC-A6E88127E94B}">
      <dgm:prSet/>
      <dgm:spPr/>
      <dgm:t>
        <a:bodyPr/>
        <a:lstStyle/>
        <a:p>
          <a:pPr algn="ctr"/>
          <a:r>
            <a:rPr lang="es-AR" dirty="0"/>
            <a:t>Colas</a:t>
          </a:r>
          <a:endParaRPr lang="es-ES" dirty="0"/>
        </a:p>
      </dgm:t>
    </dgm:pt>
    <dgm:pt modelId="{5077E9DE-1E45-406C-9344-429CC658434D}" type="parTrans" cxnId="{ACF8322B-9E3B-48AF-A71D-FFE3B96B66D0}">
      <dgm:prSet/>
      <dgm:spPr/>
      <dgm:t>
        <a:bodyPr/>
        <a:lstStyle/>
        <a:p>
          <a:endParaRPr lang="es-ES"/>
        </a:p>
      </dgm:t>
    </dgm:pt>
    <dgm:pt modelId="{BA55A44B-1F21-48DD-BBF1-C655ACE9FB74}" type="sibTrans" cxnId="{ACF8322B-9E3B-48AF-A71D-FFE3B96B66D0}">
      <dgm:prSet/>
      <dgm:spPr/>
      <dgm:t>
        <a:bodyPr/>
        <a:lstStyle/>
        <a:p>
          <a:endParaRPr lang="es-ES"/>
        </a:p>
      </dgm:t>
    </dgm:pt>
    <dgm:pt modelId="{496834E4-2D88-4B26-989D-DD3DE5A3AB9E}">
      <dgm:prSet/>
      <dgm:spPr/>
      <dgm:t>
        <a:bodyPr/>
        <a:lstStyle/>
        <a:p>
          <a:pPr algn="ctr"/>
          <a:r>
            <a:rPr lang="es-AR" dirty="0"/>
            <a:t>Listas</a:t>
          </a:r>
          <a:endParaRPr lang="es-ES" dirty="0"/>
        </a:p>
      </dgm:t>
    </dgm:pt>
    <dgm:pt modelId="{B4D27AA5-3C15-4344-9CED-BD8E087A9521}" type="parTrans" cxnId="{EFBC10A6-AE1E-4F73-B9FB-60AECD877A43}">
      <dgm:prSet/>
      <dgm:spPr/>
      <dgm:t>
        <a:bodyPr/>
        <a:lstStyle/>
        <a:p>
          <a:endParaRPr lang="es-ES"/>
        </a:p>
      </dgm:t>
    </dgm:pt>
    <dgm:pt modelId="{AFF7C9BB-21AA-4F17-AE9F-818FC035A48A}" type="sibTrans" cxnId="{EFBC10A6-AE1E-4F73-B9FB-60AECD877A43}">
      <dgm:prSet/>
      <dgm:spPr/>
      <dgm:t>
        <a:bodyPr/>
        <a:lstStyle/>
        <a:p>
          <a:endParaRPr lang="es-ES"/>
        </a:p>
      </dgm:t>
    </dgm:pt>
    <dgm:pt modelId="{3DAC7EB9-6C39-47CB-901C-5B0759087125}" type="pres">
      <dgm:prSet presAssocID="{B12ADFCB-2BA7-4E9D-9A97-1BE288DDAF23}" presName="linear" presStyleCnt="0">
        <dgm:presLayoutVars>
          <dgm:animLvl val="lvl"/>
          <dgm:resizeHandles val="exact"/>
        </dgm:presLayoutVars>
      </dgm:prSet>
      <dgm:spPr/>
      <dgm:t>
        <a:bodyPr/>
        <a:lstStyle/>
        <a:p>
          <a:endParaRPr lang="es-ES"/>
        </a:p>
      </dgm:t>
    </dgm:pt>
    <dgm:pt modelId="{DF526933-6102-4D6B-B5BE-F0FC7655F250}" type="pres">
      <dgm:prSet presAssocID="{235BFB4C-93D8-43D1-865A-2771628B091F}" presName="parentText" presStyleLbl="node1" presStyleIdx="0" presStyleCnt="3">
        <dgm:presLayoutVars>
          <dgm:chMax val="0"/>
          <dgm:bulletEnabled val="1"/>
        </dgm:presLayoutVars>
      </dgm:prSet>
      <dgm:spPr/>
      <dgm:t>
        <a:bodyPr/>
        <a:lstStyle/>
        <a:p>
          <a:endParaRPr lang="es-ES"/>
        </a:p>
      </dgm:t>
    </dgm:pt>
    <dgm:pt modelId="{A7E6A7E8-AE61-45B0-BF9F-FC218353F787}" type="pres">
      <dgm:prSet presAssocID="{8AF5D398-2804-4B07-A55F-D2DCDF3D9836}" presName="spacer" presStyleCnt="0"/>
      <dgm:spPr/>
    </dgm:pt>
    <dgm:pt modelId="{45F720B5-A8F1-40B1-8F2D-3B168641E8A7}" type="pres">
      <dgm:prSet presAssocID="{DC660C4B-DFE3-4E26-BDAC-A6E88127E94B}" presName="parentText" presStyleLbl="node1" presStyleIdx="1" presStyleCnt="3">
        <dgm:presLayoutVars>
          <dgm:chMax val="0"/>
          <dgm:bulletEnabled val="1"/>
        </dgm:presLayoutVars>
      </dgm:prSet>
      <dgm:spPr/>
      <dgm:t>
        <a:bodyPr/>
        <a:lstStyle/>
        <a:p>
          <a:endParaRPr lang="es-ES"/>
        </a:p>
      </dgm:t>
    </dgm:pt>
    <dgm:pt modelId="{5F58C0BB-A25A-4796-A26D-1DBF12A3DB8F}" type="pres">
      <dgm:prSet presAssocID="{BA55A44B-1F21-48DD-BBF1-C655ACE9FB74}" presName="spacer" presStyleCnt="0"/>
      <dgm:spPr/>
    </dgm:pt>
    <dgm:pt modelId="{17B3D49F-1FEE-4D9E-9DDD-A4B2B6DBAF1E}" type="pres">
      <dgm:prSet presAssocID="{496834E4-2D88-4B26-989D-DD3DE5A3AB9E}" presName="parentText" presStyleLbl="node1" presStyleIdx="2" presStyleCnt="3">
        <dgm:presLayoutVars>
          <dgm:chMax val="0"/>
          <dgm:bulletEnabled val="1"/>
        </dgm:presLayoutVars>
      </dgm:prSet>
      <dgm:spPr/>
      <dgm:t>
        <a:bodyPr/>
        <a:lstStyle/>
        <a:p>
          <a:endParaRPr lang="es-ES"/>
        </a:p>
      </dgm:t>
    </dgm:pt>
  </dgm:ptLst>
  <dgm:cxnLst>
    <dgm:cxn modelId="{52BAD89E-14A7-4F2F-962E-D47B4BF2C0EF}" type="presOf" srcId="{B12ADFCB-2BA7-4E9D-9A97-1BE288DDAF23}" destId="{3DAC7EB9-6C39-47CB-901C-5B0759087125}" srcOrd="0" destOrd="0" presId="urn:microsoft.com/office/officeart/2005/8/layout/vList2"/>
    <dgm:cxn modelId="{830F9802-B5DA-4863-9C5E-9BF9AA4B001B}" srcId="{B12ADFCB-2BA7-4E9D-9A97-1BE288DDAF23}" destId="{235BFB4C-93D8-43D1-865A-2771628B091F}" srcOrd="0" destOrd="0" parTransId="{FCF3713A-C91B-4D8E-9F16-74127D6D066D}" sibTransId="{8AF5D398-2804-4B07-A55F-D2DCDF3D9836}"/>
    <dgm:cxn modelId="{ACF8322B-9E3B-48AF-A71D-FFE3B96B66D0}" srcId="{B12ADFCB-2BA7-4E9D-9A97-1BE288DDAF23}" destId="{DC660C4B-DFE3-4E26-BDAC-A6E88127E94B}" srcOrd="1" destOrd="0" parTransId="{5077E9DE-1E45-406C-9344-429CC658434D}" sibTransId="{BA55A44B-1F21-48DD-BBF1-C655ACE9FB74}"/>
    <dgm:cxn modelId="{AC53D025-7972-430F-A9DD-826E3F9F6EF7}" type="presOf" srcId="{DC660C4B-DFE3-4E26-BDAC-A6E88127E94B}" destId="{45F720B5-A8F1-40B1-8F2D-3B168641E8A7}" srcOrd="0" destOrd="0" presId="urn:microsoft.com/office/officeart/2005/8/layout/vList2"/>
    <dgm:cxn modelId="{388FF7F4-0231-4CE1-9665-CB96A640D7B5}" type="presOf" srcId="{235BFB4C-93D8-43D1-865A-2771628B091F}" destId="{DF526933-6102-4D6B-B5BE-F0FC7655F250}" srcOrd="0" destOrd="0" presId="urn:microsoft.com/office/officeart/2005/8/layout/vList2"/>
    <dgm:cxn modelId="{EFBC10A6-AE1E-4F73-B9FB-60AECD877A43}" srcId="{B12ADFCB-2BA7-4E9D-9A97-1BE288DDAF23}" destId="{496834E4-2D88-4B26-989D-DD3DE5A3AB9E}" srcOrd="2" destOrd="0" parTransId="{B4D27AA5-3C15-4344-9CED-BD8E087A9521}" sibTransId="{AFF7C9BB-21AA-4F17-AE9F-818FC035A48A}"/>
    <dgm:cxn modelId="{F7A48919-5636-4384-963E-481C344E842B}" type="presOf" srcId="{496834E4-2D88-4B26-989D-DD3DE5A3AB9E}" destId="{17B3D49F-1FEE-4D9E-9DDD-A4B2B6DBAF1E}" srcOrd="0" destOrd="0" presId="urn:microsoft.com/office/officeart/2005/8/layout/vList2"/>
    <dgm:cxn modelId="{70CD93F2-76A6-4D83-88BC-8C6C8E0302B3}" type="presParOf" srcId="{3DAC7EB9-6C39-47CB-901C-5B0759087125}" destId="{DF526933-6102-4D6B-B5BE-F0FC7655F250}" srcOrd="0" destOrd="0" presId="urn:microsoft.com/office/officeart/2005/8/layout/vList2"/>
    <dgm:cxn modelId="{492FF579-0F67-4344-8A6F-35786383B61D}" type="presParOf" srcId="{3DAC7EB9-6C39-47CB-901C-5B0759087125}" destId="{A7E6A7E8-AE61-45B0-BF9F-FC218353F787}" srcOrd="1" destOrd="0" presId="urn:microsoft.com/office/officeart/2005/8/layout/vList2"/>
    <dgm:cxn modelId="{4A57F64A-70A9-4838-BA33-49787BC8E050}" type="presParOf" srcId="{3DAC7EB9-6C39-47CB-901C-5B0759087125}" destId="{45F720B5-A8F1-40B1-8F2D-3B168641E8A7}" srcOrd="2" destOrd="0" presId="urn:microsoft.com/office/officeart/2005/8/layout/vList2"/>
    <dgm:cxn modelId="{587034F3-116D-4D7C-9DB8-E2DCCC0D38F0}" type="presParOf" srcId="{3DAC7EB9-6C39-47CB-901C-5B0759087125}" destId="{5F58C0BB-A25A-4796-A26D-1DBF12A3DB8F}" srcOrd="3" destOrd="0" presId="urn:microsoft.com/office/officeart/2005/8/layout/vList2"/>
    <dgm:cxn modelId="{CF05C050-83B5-45A7-9126-FD16D90A12E4}" type="presParOf" srcId="{3DAC7EB9-6C39-47CB-901C-5B0759087125}" destId="{17B3D49F-1FEE-4D9E-9DDD-A4B2B6DBAF1E}" srcOrd="4"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F7E978-968D-4ECF-9093-9D72ECD0824B}" type="doc">
      <dgm:prSet loTypeId="urn:microsoft.com/office/officeart/2009/3/layout/StepUpProcess" loCatId="process" qsTypeId="urn:microsoft.com/office/officeart/2005/8/quickstyle/simple1" qsCatId="simple" csTypeId="urn:microsoft.com/office/officeart/2005/8/colors/colorful5" csCatId="colorful" phldr="1"/>
      <dgm:spPr/>
      <dgm:t>
        <a:bodyPr/>
        <a:lstStyle/>
        <a:p>
          <a:endParaRPr lang="es-ES"/>
        </a:p>
      </dgm:t>
    </dgm:pt>
    <dgm:pt modelId="{33E53577-BCF2-43EF-BC80-45F3E1F8AF3C}">
      <dgm:prSet phldrT="[Texto]"/>
      <dgm:spPr/>
      <dgm:t>
        <a:bodyPr/>
        <a:lstStyle/>
        <a:p>
          <a:r>
            <a:rPr lang="es-ES" dirty="0"/>
            <a:t>Definición del Problema</a:t>
          </a:r>
        </a:p>
      </dgm:t>
    </dgm:pt>
    <dgm:pt modelId="{F370B2F3-3ADE-4D56-B349-70542B4AAA9C}" type="parTrans" cxnId="{684C6BB7-B168-4C77-A59A-15C4B09169D2}">
      <dgm:prSet/>
      <dgm:spPr/>
      <dgm:t>
        <a:bodyPr/>
        <a:lstStyle/>
        <a:p>
          <a:endParaRPr lang="es-ES"/>
        </a:p>
      </dgm:t>
    </dgm:pt>
    <dgm:pt modelId="{FF13CB95-7363-4A4E-B831-0EBE503BAD60}" type="sibTrans" cxnId="{684C6BB7-B168-4C77-A59A-15C4B09169D2}">
      <dgm:prSet/>
      <dgm:spPr/>
      <dgm:t>
        <a:bodyPr/>
        <a:lstStyle/>
        <a:p>
          <a:endParaRPr lang="es-ES"/>
        </a:p>
      </dgm:t>
    </dgm:pt>
    <dgm:pt modelId="{2E9F3AFA-42EE-4C20-82FF-15A50B8D0AF0}">
      <dgm:prSet phldrT="[Texto]"/>
      <dgm:spPr/>
      <dgm:t>
        <a:bodyPr/>
        <a:lstStyle/>
        <a:p>
          <a:r>
            <a:rPr lang="es-ES" dirty="0"/>
            <a:t>Análisis del Problema</a:t>
          </a:r>
        </a:p>
      </dgm:t>
    </dgm:pt>
    <dgm:pt modelId="{FCCA6856-33F2-4D6B-908B-7FCBE19FF640}" type="parTrans" cxnId="{FFD7AE9D-5B77-488D-BE44-0ABC7C9C412E}">
      <dgm:prSet/>
      <dgm:spPr/>
      <dgm:t>
        <a:bodyPr/>
        <a:lstStyle/>
        <a:p>
          <a:endParaRPr lang="es-ES"/>
        </a:p>
      </dgm:t>
    </dgm:pt>
    <dgm:pt modelId="{8EFA888C-FDD6-4074-B239-513D8D044575}" type="sibTrans" cxnId="{FFD7AE9D-5B77-488D-BE44-0ABC7C9C412E}">
      <dgm:prSet/>
      <dgm:spPr/>
      <dgm:t>
        <a:bodyPr/>
        <a:lstStyle/>
        <a:p>
          <a:endParaRPr lang="es-ES"/>
        </a:p>
      </dgm:t>
    </dgm:pt>
    <dgm:pt modelId="{8C08CEBF-2ED5-4562-B51B-DA60CEE60ED7}">
      <dgm:prSet phldrT="[Texto]"/>
      <dgm:spPr/>
      <dgm:t>
        <a:bodyPr/>
        <a:lstStyle/>
        <a:p>
          <a:r>
            <a:rPr lang="es-ES" dirty="0"/>
            <a:t>Diseño del Algoritmo</a:t>
          </a:r>
        </a:p>
      </dgm:t>
    </dgm:pt>
    <dgm:pt modelId="{CAC17698-F40A-464E-9C4F-D2BFAF89F23A}" type="parTrans" cxnId="{3464AD1B-2073-46F0-B6A7-14C6C0892C3C}">
      <dgm:prSet/>
      <dgm:spPr/>
      <dgm:t>
        <a:bodyPr/>
        <a:lstStyle/>
        <a:p>
          <a:endParaRPr lang="es-ES"/>
        </a:p>
      </dgm:t>
    </dgm:pt>
    <dgm:pt modelId="{725FB859-8C9E-49DD-A0D4-506CB842D91F}" type="sibTrans" cxnId="{3464AD1B-2073-46F0-B6A7-14C6C0892C3C}">
      <dgm:prSet/>
      <dgm:spPr/>
      <dgm:t>
        <a:bodyPr/>
        <a:lstStyle/>
        <a:p>
          <a:endParaRPr lang="es-ES"/>
        </a:p>
      </dgm:t>
    </dgm:pt>
    <dgm:pt modelId="{E5F972D2-9874-46B8-BC40-C9ABBB39AF91}">
      <dgm:prSet phldrT="[Texto]"/>
      <dgm:spPr/>
      <dgm:t>
        <a:bodyPr/>
        <a:lstStyle/>
        <a:p>
          <a:r>
            <a:rPr lang="es-ES" dirty="0"/>
            <a:t>Codificación</a:t>
          </a:r>
        </a:p>
      </dgm:t>
    </dgm:pt>
    <dgm:pt modelId="{A9734A4A-5C0E-42B1-96D6-514B1D3D4306}" type="parTrans" cxnId="{595B55BA-3164-45E5-9F28-2070D38D323F}">
      <dgm:prSet/>
      <dgm:spPr/>
      <dgm:t>
        <a:bodyPr/>
        <a:lstStyle/>
        <a:p>
          <a:endParaRPr lang="es-ES"/>
        </a:p>
      </dgm:t>
    </dgm:pt>
    <dgm:pt modelId="{900C7A4E-7E93-42DA-9134-CFA424013FB9}" type="sibTrans" cxnId="{595B55BA-3164-45E5-9F28-2070D38D323F}">
      <dgm:prSet/>
      <dgm:spPr/>
      <dgm:t>
        <a:bodyPr/>
        <a:lstStyle/>
        <a:p>
          <a:endParaRPr lang="es-ES"/>
        </a:p>
      </dgm:t>
    </dgm:pt>
    <dgm:pt modelId="{3A7B5AAF-7872-4534-9DDA-0E9D18A4E154}">
      <dgm:prSet phldrT="[Texto]"/>
      <dgm:spPr/>
      <dgm:t>
        <a:bodyPr/>
        <a:lstStyle/>
        <a:p>
          <a:r>
            <a:rPr lang="es-ES" dirty="0"/>
            <a:t>Prueba y Depuración</a:t>
          </a:r>
        </a:p>
      </dgm:t>
    </dgm:pt>
    <dgm:pt modelId="{3D9DEECE-2B69-4E9C-8FF9-50C5FD124AFB}" type="parTrans" cxnId="{917E55CA-6607-46A0-AC9A-C8D0421C0039}">
      <dgm:prSet/>
      <dgm:spPr/>
      <dgm:t>
        <a:bodyPr/>
        <a:lstStyle/>
        <a:p>
          <a:endParaRPr lang="es-ES"/>
        </a:p>
      </dgm:t>
    </dgm:pt>
    <dgm:pt modelId="{FA3A687D-318C-4336-8B77-F1AC688ED864}" type="sibTrans" cxnId="{917E55CA-6607-46A0-AC9A-C8D0421C0039}">
      <dgm:prSet/>
      <dgm:spPr/>
      <dgm:t>
        <a:bodyPr/>
        <a:lstStyle/>
        <a:p>
          <a:endParaRPr lang="es-ES"/>
        </a:p>
      </dgm:t>
    </dgm:pt>
    <dgm:pt modelId="{60FA947C-2F8D-44E2-9B4E-B5124BB277DF}" type="pres">
      <dgm:prSet presAssocID="{34F7E978-968D-4ECF-9093-9D72ECD0824B}" presName="rootnode" presStyleCnt="0">
        <dgm:presLayoutVars>
          <dgm:chMax/>
          <dgm:chPref/>
          <dgm:dir/>
          <dgm:animLvl val="lvl"/>
        </dgm:presLayoutVars>
      </dgm:prSet>
      <dgm:spPr/>
      <dgm:t>
        <a:bodyPr/>
        <a:lstStyle/>
        <a:p>
          <a:endParaRPr lang="es-ES"/>
        </a:p>
      </dgm:t>
    </dgm:pt>
    <dgm:pt modelId="{DA3C5B20-C798-492F-9248-75BF2A81BDFB}" type="pres">
      <dgm:prSet presAssocID="{33E53577-BCF2-43EF-BC80-45F3E1F8AF3C}" presName="composite" presStyleCnt="0"/>
      <dgm:spPr/>
    </dgm:pt>
    <dgm:pt modelId="{784C4BF5-D91E-4F91-B37D-B3328E1EBAD9}" type="pres">
      <dgm:prSet presAssocID="{33E53577-BCF2-43EF-BC80-45F3E1F8AF3C}" presName="LShape" presStyleLbl="alignNode1" presStyleIdx="0" presStyleCnt="9"/>
      <dgm:spPr/>
    </dgm:pt>
    <dgm:pt modelId="{8727F1BF-72FD-4343-809B-F6FE9211179E}" type="pres">
      <dgm:prSet presAssocID="{33E53577-BCF2-43EF-BC80-45F3E1F8AF3C}" presName="ParentText" presStyleLbl="revTx" presStyleIdx="0" presStyleCnt="5">
        <dgm:presLayoutVars>
          <dgm:chMax val="0"/>
          <dgm:chPref val="0"/>
          <dgm:bulletEnabled val="1"/>
        </dgm:presLayoutVars>
      </dgm:prSet>
      <dgm:spPr/>
      <dgm:t>
        <a:bodyPr/>
        <a:lstStyle/>
        <a:p>
          <a:endParaRPr lang="es-ES"/>
        </a:p>
      </dgm:t>
    </dgm:pt>
    <dgm:pt modelId="{68CC12A8-E94A-44C3-A615-6403FD004EF0}" type="pres">
      <dgm:prSet presAssocID="{33E53577-BCF2-43EF-BC80-45F3E1F8AF3C}" presName="Triangle" presStyleLbl="alignNode1" presStyleIdx="1" presStyleCnt="9"/>
      <dgm:spPr/>
    </dgm:pt>
    <dgm:pt modelId="{E32E10D3-59C3-411C-9CEB-715776333686}" type="pres">
      <dgm:prSet presAssocID="{FF13CB95-7363-4A4E-B831-0EBE503BAD60}" presName="sibTrans" presStyleCnt="0"/>
      <dgm:spPr/>
    </dgm:pt>
    <dgm:pt modelId="{6A767B41-F29C-4BEF-8172-8735F631304C}" type="pres">
      <dgm:prSet presAssocID="{FF13CB95-7363-4A4E-B831-0EBE503BAD60}" presName="space" presStyleCnt="0"/>
      <dgm:spPr/>
    </dgm:pt>
    <dgm:pt modelId="{5C3531DC-7B04-41D7-8B69-8ABCC54A8237}" type="pres">
      <dgm:prSet presAssocID="{2E9F3AFA-42EE-4C20-82FF-15A50B8D0AF0}" presName="composite" presStyleCnt="0"/>
      <dgm:spPr/>
    </dgm:pt>
    <dgm:pt modelId="{7BE6C9A3-91A2-4792-A517-F881CBE34167}" type="pres">
      <dgm:prSet presAssocID="{2E9F3AFA-42EE-4C20-82FF-15A50B8D0AF0}" presName="LShape" presStyleLbl="alignNode1" presStyleIdx="2" presStyleCnt="9"/>
      <dgm:spPr/>
    </dgm:pt>
    <dgm:pt modelId="{B7F0AC89-4F7F-4A8B-A2CB-AF88F2558058}" type="pres">
      <dgm:prSet presAssocID="{2E9F3AFA-42EE-4C20-82FF-15A50B8D0AF0}" presName="ParentText" presStyleLbl="revTx" presStyleIdx="1" presStyleCnt="5">
        <dgm:presLayoutVars>
          <dgm:chMax val="0"/>
          <dgm:chPref val="0"/>
          <dgm:bulletEnabled val="1"/>
        </dgm:presLayoutVars>
      </dgm:prSet>
      <dgm:spPr/>
      <dgm:t>
        <a:bodyPr/>
        <a:lstStyle/>
        <a:p>
          <a:endParaRPr lang="es-ES"/>
        </a:p>
      </dgm:t>
    </dgm:pt>
    <dgm:pt modelId="{7007213D-7542-4A5C-B837-3EB0525CFF06}" type="pres">
      <dgm:prSet presAssocID="{2E9F3AFA-42EE-4C20-82FF-15A50B8D0AF0}" presName="Triangle" presStyleLbl="alignNode1" presStyleIdx="3" presStyleCnt="9"/>
      <dgm:spPr/>
    </dgm:pt>
    <dgm:pt modelId="{DFF5C47D-1BB9-45C3-B1C4-F56B547A8216}" type="pres">
      <dgm:prSet presAssocID="{8EFA888C-FDD6-4074-B239-513D8D044575}" presName="sibTrans" presStyleCnt="0"/>
      <dgm:spPr/>
    </dgm:pt>
    <dgm:pt modelId="{F888162D-C1F7-4765-B1CE-257FFF4EB3A2}" type="pres">
      <dgm:prSet presAssocID="{8EFA888C-FDD6-4074-B239-513D8D044575}" presName="space" presStyleCnt="0"/>
      <dgm:spPr/>
    </dgm:pt>
    <dgm:pt modelId="{A24630CA-867D-47F8-81C2-0630DADD1483}" type="pres">
      <dgm:prSet presAssocID="{8C08CEBF-2ED5-4562-B51B-DA60CEE60ED7}" presName="composite" presStyleCnt="0"/>
      <dgm:spPr/>
    </dgm:pt>
    <dgm:pt modelId="{3979878E-D7D7-460B-8A0D-DFE6FAEA6D1F}" type="pres">
      <dgm:prSet presAssocID="{8C08CEBF-2ED5-4562-B51B-DA60CEE60ED7}" presName="LShape" presStyleLbl="alignNode1" presStyleIdx="4" presStyleCnt="9"/>
      <dgm:spPr/>
    </dgm:pt>
    <dgm:pt modelId="{39498BE0-67A6-4BF5-9A53-70C6F3AC17D4}" type="pres">
      <dgm:prSet presAssocID="{8C08CEBF-2ED5-4562-B51B-DA60CEE60ED7}" presName="ParentText" presStyleLbl="revTx" presStyleIdx="2" presStyleCnt="5">
        <dgm:presLayoutVars>
          <dgm:chMax val="0"/>
          <dgm:chPref val="0"/>
          <dgm:bulletEnabled val="1"/>
        </dgm:presLayoutVars>
      </dgm:prSet>
      <dgm:spPr/>
      <dgm:t>
        <a:bodyPr/>
        <a:lstStyle/>
        <a:p>
          <a:endParaRPr lang="es-ES"/>
        </a:p>
      </dgm:t>
    </dgm:pt>
    <dgm:pt modelId="{8CA52704-B310-47D5-8299-9828F5FECEE2}" type="pres">
      <dgm:prSet presAssocID="{8C08CEBF-2ED5-4562-B51B-DA60CEE60ED7}" presName="Triangle" presStyleLbl="alignNode1" presStyleIdx="5" presStyleCnt="9"/>
      <dgm:spPr/>
    </dgm:pt>
    <dgm:pt modelId="{E2329B87-1141-40F1-AAF2-2495B92469EF}" type="pres">
      <dgm:prSet presAssocID="{725FB859-8C9E-49DD-A0D4-506CB842D91F}" presName="sibTrans" presStyleCnt="0"/>
      <dgm:spPr/>
    </dgm:pt>
    <dgm:pt modelId="{37590243-31DC-4F8C-876D-7580BC163A67}" type="pres">
      <dgm:prSet presAssocID="{725FB859-8C9E-49DD-A0D4-506CB842D91F}" presName="space" presStyleCnt="0"/>
      <dgm:spPr/>
    </dgm:pt>
    <dgm:pt modelId="{70527F81-0351-4710-A82C-49030BAC530B}" type="pres">
      <dgm:prSet presAssocID="{E5F972D2-9874-46B8-BC40-C9ABBB39AF91}" presName="composite" presStyleCnt="0"/>
      <dgm:spPr/>
    </dgm:pt>
    <dgm:pt modelId="{6AD0DEFA-6004-4FFD-99F3-75CCE0311435}" type="pres">
      <dgm:prSet presAssocID="{E5F972D2-9874-46B8-BC40-C9ABBB39AF91}" presName="LShape" presStyleLbl="alignNode1" presStyleIdx="6" presStyleCnt="9"/>
      <dgm:spPr/>
    </dgm:pt>
    <dgm:pt modelId="{ED1AD331-3CB4-4909-8006-26E5DDA938C3}" type="pres">
      <dgm:prSet presAssocID="{E5F972D2-9874-46B8-BC40-C9ABBB39AF91}" presName="ParentText" presStyleLbl="revTx" presStyleIdx="3" presStyleCnt="5">
        <dgm:presLayoutVars>
          <dgm:chMax val="0"/>
          <dgm:chPref val="0"/>
          <dgm:bulletEnabled val="1"/>
        </dgm:presLayoutVars>
      </dgm:prSet>
      <dgm:spPr/>
      <dgm:t>
        <a:bodyPr/>
        <a:lstStyle/>
        <a:p>
          <a:endParaRPr lang="es-ES"/>
        </a:p>
      </dgm:t>
    </dgm:pt>
    <dgm:pt modelId="{620B742D-8117-4BFC-A702-2249C73060A8}" type="pres">
      <dgm:prSet presAssocID="{E5F972D2-9874-46B8-BC40-C9ABBB39AF91}" presName="Triangle" presStyleLbl="alignNode1" presStyleIdx="7" presStyleCnt="9"/>
      <dgm:spPr/>
    </dgm:pt>
    <dgm:pt modelId="{6F336931-EDC5-4B77-AE57-FC404C09AAC5}" type="pres">
      <dgm:prSet presAssocID="{900C7A4E-7E93-42DA-9134-CFA424013FB9}" presName="sibTrans" presStyleCnt="0"/>
      <dgm:spPr/>
    </dgm:pt>
    <dgm:pt modelId="{D19803F6-B8F1-4D49-B3D3-DB0BAE1EAA0F}" type="pres">
      <dgm:prSet presAssocID="{900C7A4E-7E93-42DA-9134-CFA424013FB9}" presName="space" presStyleCnt="0"/>
      <dgm:spPr/>
    </dgm:pt>
    <dgm:pt modelId="{1612BF4E-D965-4D43-971E-CDEC25AC150E}" type="pres">
      <dgm:prSet presAssocID="{3A7B5AAF-7872-4534-9DDA-0E9D18A4E154}" presName="composite" presStyleCnt="0"/>
      <dgm:spPr/>
    </dgm:pt>
    <dgm:pt modelId="{41693485-8FC1-4A8B-9A31-69C38CD6E5D3}" type="pres">
      <dgm:prSet presAssocID="{3A7B5AAF-7872-4534-9DDA-0E9D18A4E154}" presName="LShape" presStyleLbl="alignNode1" presStyleIdx="8" presStyleCnt="9"/>
      <dgm:spPr/>
    </dgm:pt>
    <dgm:pt modelId="{2615703D-383A-4ADD-B6F1-E3438FED357F}" type="pres">
      <dgm:prSet presAssocID="{3A7B5AAF-7872-4534-9DDA-0E9D18A4E154}" presName="ParentText" presStyleLbl="revTx" presStyleIdx="4" presStyleCnt="5">
        <dgm:presLayoutVars>
          <dgm:chMax val="0"/>
          <dgm:chPref val="0"/>
          <dgm:bulletEnabled val="1"/>
        </dgm:presLayoutVars>
      </dgm:prSet>
      <dgm:spPr/>
      <dgm:t>
        <a:bodyPr/>
        <a:lstStyle/>
        <a:p>
          <a:endParaRPr lang="es-ES"/>
        </a:p>
      </dgm:t>
    </dgm:pt>
  </dgm:ptLst>
  <dgm:cxnLst>
    <dgm:cxn modelId="{684C6BB7-B168-4C77-A59A-15C4B09169D2}" srcId="{34F7E978-968D-4ECF-9093-9D72ECD0824B}" destId="{33E53577-BCF2-43EF-BC80-45F3E1F8AF3C}" srcOrd="0" destOrd="0" parTransId="{F370B2F3-3ADE-4D56-B349-70542B4AAA9C}" sibTransId="{FF13CB95-7363-4A4E-B831-0EBE503BAD60}"/>
    <dgm:cxn modelId="{D7B6FFAD-8C9E-4DE9-AEAA-5B956665F71B}" type="presOf" srcId="{34F7E978-968D-4ECF-9093-9D72ECD0824B}" destId="{60FA947C-2F8D-44E2-9B4E-B5124BB277DF}" srcOrd="0" destOrd="0" presId="urn:microsoft.com/office/officeart/2009/3/layout/StepUpProcess"/>
    <dgm:cxn modelId="{FFD7AE9D-5B77-488D-BE44-0ABC7C9C412E}" srcId="{34F7E978-968D-4ECF-9093-9D72ECD0824B}" destId="{2E9F3AFA-42EE-4C20-82FF-15A50B8D0AF0}" srcOrd="1" destOrd="0" parTransId="{FCCA6856-33F2-4D6B-908B-7FCBE19FF640}" sibTransId="{8EFA888C-FDD6-4074-B239-513D8D044575}"/>
    <dgm:cxn modelId="{74EEB730-6AF9-4CAF-A3AC-BFFC92857507}" type="presOf" srcId="{33E53577-BCF2-43EF-BC80-45F3E1F8AF3C}" destId="{8727F1BF-72FD-4343-809B-F6FE9211179E}" srcOrd="0" destOrd="0" presId="urn:microsoft.com/office/officeart/2009/3/layout/StepUpProcess"/>
    <dgm:cxn modelId="{3464AD1B-2073-46F0-B6A7-14C6C0892C3C}" srcId="{34F7E978-968D-4ECF-9093-9D72ECD0824B}" destId="{8C08CEBF-2ED5-4562-B51B-DA60CEE60ED7}" srcOrd="2" destOrd="0" parTransId="{CAC17698-F40A-464E-9C4F-D2BFAF89F23A}" sibTransId="{725FB859-8C9E-49DD-A0D4-506CB842D91F}"/>
    <dgm:cxn modelId="{595B55BA-3164-45E5-9F28-2070D38D323F}" srcId="{34F7E978-968D-4ECF-9093-9D72ECD0824B}" destId="{E5F972D2-9874-46B8-BC40-C9ABBB39AF91}" srcOrd="3" destOrd="0" parTransId="{A9734A4A-5C0E-42B1-96D6-514B1D3D4306}" sibTransId="{900C7A4E-7E93-42DA-9134-CFA424013FB9}"/>
    <dgm:cxn modelId="{6876E265-BFD0-4FC8-B83A-DF51301A91A4}" type="presOf" srcId="{E5F972D2-9874-46B8-BC40-C9ABBB39AF91}" destId="{ED1AD331-3CB4-4909-8006-26E5DDA938C3}" srcOrd="0" destOrd="0" presId="urn:microsoft.com/office/officeart/2009/3/layout/StepUpProcess"/>
    <dgm:cxn modelId="{2BA21AC7-BBB7-46F4-9FE6-4AC1EF7F0277}" type="presOf" srcId="{3A7B5AAF-7872-4534-9DDA-0E9D18A4E154}" destId="{2615703D-383A-4ADD-B6F1-E3438FED357F}" srcOrd="0" destOrd="0" presId="urn:microsoft.com/office/officeart/2009/3/layout/StepUpProcess"/>
    <dgm:cxn modelId="{917E55CA-6607-46A0-AC9A-C8D0421C0039}" srcId="{34F7E978-968D-4ECF-9093-9D72ECD0824B}" destId="{3A7B5AAF-7872-4534-9DDA-0E9D18A4E154}" srcOrd="4" destOrd="0" parTransId="{3D9DEECE-2B69-4E9C-8FF9-50C5FD124AFB}" sibTransId="{FA3A687D-318C-4336-8B77-F1AC688ED864}"/>
    <dgm:cxn modelId="{E44B25FF-172E-4B3E-890D-0BF9D945A7CE}" type="presOf" srcId="{2E9F3AFA-42EE-4C20-82FF-15A50B8D0AF0}" destId="{B7F0AC89-4F7F-4A8B-A2CB-AF88F2558058}" srcOrd="0" destOrd="0" presId="urn:microsoft.com/office/officeart/2009/3/layout/StepUpProcess"/>
    <dgm:cxn modelId="{F964E08F-2C3F-4A71-968D-BE6C4D6876F5}" type="presOf" srcId="{8C08CEBF-2ED5-4562-B51B-DA60CEE60ED7}" destId="{39498BE0-67A6-4BF5-9A53-70C6F3AC17D4}" srcOrd="0" destOrd="0" presId="urn:microsoft.com/office/officeart/2009/3/layout/StepUpProcess"/>
    <dgm:cxn modelId="{78884CF8-9BFB-49C2-B3D9-37277449636E}" type="presParOf" srcId="{60FA947C-2F8D-44E2-9B4E-B5124BB277DF}" destId="{DA3C5B20-C798-492F-9248-75BF2A81BDFB}" srcOrd="0" destOrd="0" presId="urn:microsoft.com/office/officeart/2009/3/layout/StepUpProcess"/>
    <dgm:cxn modelId="{7226E216-E050-4732-97B5-6A5F079476C4}" type="presParOf" srcId="{DA3C5B20-C798-492F-9248-75BF2A81BDFB}" destId="{784C4BF5-D91E-4F91-B37D-B3328E1EBAD9}" srcOrd="0" destOrd="0" presId="urn:microsoft.com/office/officeart/2009/3/layout/StepUpProcess"/>
    <dgm:cxn modelId="{7F4C10EB-A979-4A63-A500-D591A222DAD2}" type="presParOf" srcId="{DA3C5B20-C798-492F-9248-75BF2A81BDFB}" destId="{8727F1BF-72FD-4343-809B-F6FE9211179E}" srcOrd="1" destOrd="0" presId="urn:microsoft.com/office/officeart/2009/3/layout/StepUpProcess"/>
    <dgm:cxn modelId="{BBBB1D75-6F19-484D-8102-2FF31D540587}" type="presParOf" srcId="{DA3C5B20-C798-492F-9248-75BF2A81BDFB}" destId="{68CC12A8-E94A-44C3-A615-6403FD004EF0}" srcOrd="2" destOrd="0" presId="urn:microsoft.com/office/officeart/2009/3/layout/StepUpProcess"/>
    <dgm:cxn modelId="{369629A9-2C5D-4259-BC11-BACCD48BA277}" type="presParOf" srcId="{60FA947C-2F8D-44E2-9B4E-B5124BB277DF}" destId="{E32E10D3-59C3-411C-9CEB-715776333686}" srcOrd="1" destOrd="0" presId="urn:microsoft.com/office/officeart/2009/3/layout/StepUpProcess"/>
    <dgm:cxn modelId="{9A4085EF-A070-4691-BB48-8AAFE62D449B}" type="presParOf" srcId="{E32E10D3-59C3-411C-9CEB-715776333686}" destId="{6A767B41-F29C-4BEF-8172-8735F631304C}" srcOrd="0" destOrd="0" presId="urn:microsoft.com/office/officeart/2009/3/layout/StepUpProcess"/>
    <dgm:cxn modelId="{5ED471C4-250D-4979-AEDB-FB4153931483}" type="presParOf" srcId="{60FA947C-2F8D-44E2-9B4E-B5124BB277DF}" destId="{5C3531DC-7B04-41D7-8B69-8ABCC54A8237}" srcOrd="2" destOrd="0" presId="urn:microsoft.com/office/officeart/2009/3/layout/StepUpProcess"/>
    <dgm:cxn modelId="{A2500F74-FDCD-4055-9FCF-A67861B77610}" type="presParOf" srcId="{5C3531DC-7B04-41D7-8B69-8ABCC54A8237}" destId="{7BE6C9A3-91A2-4792-A517-F881CBE34167}" srcOrd="0" destOrd="0" presId="urn:microsoft.com/office/officeart/2009/3/layout/StepUpProcess"/>
    <dgm:cxn modelId="{A5B81E0E-1640-4A97-9F7B-BDF60DEA5653}" type="presParOf" srcId="{5C3531DC-7B04-41D7-8B69-8ABCC54A8237}" destId="{B7F0AC89-4F7F-4A8B-A2CB-AF88F2558058}" srcOrd="1" destOrd="0" presId="urn:microsoft.com/office/officeart/2009/3/layout/StepUpProcess"/>
    <dgm:cxn modelId="{51E6507A-4DEF-42E8-A0EF-28EA22FA25F8}" type="presParOf" srcId="{5C3531DC-7B04-41D7-8B69-8ABCC54A8237}" destId="{7007213D-7542-4A5C-B837-3EB0525CFF06}" srcOrd="2" destOrd="0" presId="urn:microsoft.com/office/officeart/2009/3/layout/StepUpProcess"/>
    <dgm:cxn modelId="{1009DBB7-279A-40D7-95FB-BB1D735090E0}" type="presParOf" srcId="{60FA947C-2F8D-44E2-9B4E-B5124BB277DF}" destId="{DFF5C47D-1BB9-45C3-B1C4-F56B547A8216}" srcOrd="3" destOrd="0" presId="urn:microsoft.com/office/officeart/2009/3/layout/StepUpProcess"/>
    <dgm:cxn modelId="{0D60E581-9A44-4A32-8475-38301A9184C0}" type="presParOf" srcId="{DFF5C47D-1BB9-45C3-B1C4-F56B547A8216}" destId="{F888162D-C1F7-4765-B1CE-257FFF4EB3A2}" srcOrd="0" destOrd="0" presId="urn:microsoft.com/office/officeart/2009/3/layout/StepUpProcess"/>
    <dgm:cxn modelId="{55C58BCE-4CA9-43AB-8F58-9AE3E671D420}" type="presParOf" srcId="{60FA947C-2F8D-44E2-9B4E-B5124BB277DF}" destId="{A24630CA-867D-47F8-81C2-0630DADD1483}" srcOrd="4" destOrd="0" presId="urn:microsoft.com/office/officeart/2009/3/layout/StepUpProcess"/>
    <dgm:cxn modelId="{2807BBE6-4682-48D7-8DA0-1A6CD9BD874B}" type="presParOf" srcId="{A24630CA-867D-47F8-81C2-0630DADD1483}" destId="{3979878E-D7D7-460B-8A0D-DFE6FAEA6D1F}" srcOrd="0" destOrd="0" presId="urn:microsoft.com/office/officeart/2009/3/layout/StepUpProcess"/>
    <dgm:cxn modelId="{C94BDAD0-1E54-44DC-9DC7-334032C4B8BB}" type="presParOf" srcId="{A24630CA-867D-47F8-81C2-0630DADD1483}" destId="{39498BE0-67A6-4BF5-9A53-70C6F3AC17D4}" srcOrd="1" destOrd="0" presId="urn:microsoft.com/office/officeart/2009/3/layout/StepUpProcess"/>
    <dgm:cxn modelId="{83156F34-DFF4-45E2-AA24-CF92CB4CC9D0}" type="presParOf" srcId="{A24630CA-867D-47F8-81C2-0630DADD1483}" destId="{8CA52704-B310-47D5-8299-9828F5FECEE2}" srcOrd="2" destOrd="0" presId="urn:microsoft.com/office/officeart/2009/3/layout/StepUpProcess"/>
    <dgm:cxn modelId="{C91A9D4E-2DA8-49A9-A72A-8B7A9BA2D5B0}" type="presParOf" srcId="{60FA947C-2F8D-44E2-9B4E-B5124BB277DF}" destId="{E2329B87-1141-40F1-AAF2-2495B92469EF}" srcOrd="5" destOrd="0" presId="urn:microsoft.com/office/officeart/2009/3/layout/StepUpProcess"/>
    <dgm:cxn modelId="{4EF4D020-51B3-4687-9358-E6D446D9D8C5}" type="presParOf" srcId="{E2329B87-1141-40F1-AAF2-2495B92469EF}" destId="{37590243-31DC-4F8C-876D-7580BC163A67}" srcOrd="0" destOrd="0" presId="urn:microsoft.com/office/officeart/2009/3/layout/StepUpProcess"/>
    <dgm:cxn modelId="{7F7C235D-4283-4B7F-8028-776FB3BA640F}" type="presParOf" srcId="{60FA947C-2F8D-44E2-9B4E-B5124BB277DF}" destId="{70527F81-0351-4710-A82C-49030BAC530B}" srcOrd="6" destOrd="0" presId="urn:microsoft.com/office/officeart/2009/3/layout/StepUpProcess"/>
    <dgm:cxn modelId="{8CED5156-F772-4E14-8B8A-1589B43DC634}" type="presParOf" srcId="{70527F81-0351-4710-A82C-49030BAC530B}" destId="{6AD0DEFA-6004-4FFD-99F3-75CCE0311435}" srcOrd="0" destOrd="0" presId="urn:microsoft.com/office/officeart/2009/3/layout/StepUpProcess"/>
    <dgm:cxn modelId="{3C190CAE-E920-4E07-ACC8-81D5BB89D2B1}" type="presParOf" srcId="{70527F81-0351-4710-A82C-49030BAC530B}" destId="{ED1AD331-3CB4-4909-8006-26E5DDA938C3}" srcOrd="1" destOrd="0" presId="urn:microsoft.com/office/officeart/2009/3/layout/StepUpProcess"/>
    <dgm:cxn modelId="{CCFCDB3D-86C4-480E-9710-83D8ACF234F9}" type="presParOf" srcId="{70527F81-0351-4710-A82C-49030BAC530B}" destId="{620B742D-8117-4BFC-A702-2249C73060A8}" srcOrd="2" destOrd="0" presId="urn:microsoft.com/office/officeart/2009/3/layout/StepUpProcess"/>
    <dgm:cxn modelId="{60E11549-489D-4D98-9EA0-4873D26C355C}" type="presParOf" srcId="{60FA947C-2F8D-44E2-9B4E-B5124BB277DF}" destId="{6F336931-EDC5-4B77-AE57-FC404C09AAC5}" srcOrd="7" destOrd="0" presId="urn:microsoft.com/office/officeart/2009/3/layout/StepUpProcess"/>
    <dgm:cxn modelId="{3506736E-F3B9-455B-BF94-FCCC32D330A8}" type="presParOf" srcId="{6F336931-EDC5-4B77-AE57-FC404C09AAC5}" destId="{D19803F6-B8F1-4D49-B3D3-DB0BAE1EAA0F}" srcOrd="0" destOrd="0" presId="urn:microsoft.com/office/officeart/2009/3/layout/StepUpProcess"/>
    <dgm:cxn modelId="{507BEEDE-7CCC-4330-88FD-B75AE309DF86}" type="presParOf" srcId="{60FA947C-2F8D-44E2-9B4E-B5124BB277DF}" destId="{1612BF4E-D965-4D43-971E-CDEC25AC150E}" srcOrd="8" destOrd="0" presId="urn:microsoft.com/office/officeart/2009/3/layout/StepUpProcess"/>
    <dgm:cxn modelId="{93F1E7E4-5FD0-4577-AA20-3C0E7B6E633F}" type="presParOf" srcId="{1612BF4E-D965-4D43-971E-CDEC25AC150E}" destId="{41693485-8FC1-4A8B-9A31-69C38CD6E5D3}" srcOrd="0" destOrd="0" presId="urn:microsoft.com/office/officeart/2009/3/layout/StepUpProcess"/>
    <dgm:cxn modelId="{24FB4C1C-BE92-4DD6-A526-B753A44F58E1}" type="presParOf" srcId="{1612BF4E-D965-4D43-971E-CDEC25AC150E}" destId="{2615703D-383A-4ADD-B6F1-E3438FED357F}"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B12ADFCB-2BA7-4E9D-9A97-1BE288DDAF23}"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s-ES"/>
        </a:p>
      </dgm:t>
    </dgm:pt>
    <dgm:pt modelId="{235BFB4C-93D8-43D1-865A-2771628B091F}">
      <dgm:prSet phldrT="[Texto]"/>
      <dgm:spPr/>
      <dgm:t>
        <a:bodyPr/>
        <a:lstStyle/>
        <a:p>
          <a:pPr algn="ctr"/>
          <a:r>
            <a:rPr lang="es-ES" dirty="0"/>
            <a:t>De Ordenamiento</a:t>
          </a:r>
        </a:p>
      </dgm:t>
    </dgm:pt>
    <dgm:pt modelId="{FCF3713A-C91B-4D8E-9F16-74127D6D066D}" type="parTrans" cxnId="{830F9802-B5DA-4863-9C5E-9BF9AA4B001B}">
      <dgm:prSet/>
      <dgm:spPr/>
      <dgm:t>
        <a:bodyPr/>
        <a:lstStyle/>
        <a:p>
          <a:endParaRPr lang="es-ES"/>
        </a:p>
      </dgm:t>
    </dgm:pt>
    <dgm:pt modelId="{8AF5D398-2804-4B07-A55F-D2DCDF3D9836}" type="sibTrans" cxnId="{830F9802-B5DA-4863-9C5E-9BF9AA4B001B}">
      <dgm:prSet/>
      <dgm:spPr/>
      <dgm:t>
        <a:bodyPr/>
        <a:lstStyle/>
        <a:p>
          <a:endParaRPr lang="es-ES"/>
        </a:p>
      </dgm:t>
    </dgm:pt>
    <dgm:pt modelId="{DC660C4B-DFE3-4E26-BDAC-A6E88127E94B}">
      <dgm:prSet/>
      <dgm:spPr/>
      <dgm:t>
        <a:bodyPr/>
        <a:lstStyle/>
        <a:p>
          <a:pPr algn="ctr"/>
          <a:r>
            <a:rPr lang="es-AR" dirty="0"/>
            <a:t>De Búsqueda</a:t>
          </a:r>
          <a:endParaRPr lang="es-ES" dirty="0"/>
        </a:p>
      </dgm:t>
    </dgm:pt>
    <dgm:pt modelId="{5077E9DE-1E45-406C-9344-429CC658434D}" type="parTrans" cxnId="{ACF8322B-9E3B-48AF-A71D-FFE3B96B66D0}">
      <dgm:prSet/>
      <dgm:spPr/>
      <dgm:t>
        <a:bodyPr/>
        <a:lstStyle/>
        <a:p>
          <a:endParaRPr lang="es-ES"/>
        </a:p>
      </dgm:t>
    </dgm:pt>
    <dgm:pt modelId="{BA55A44B-1F21-48DD-BBF1-C655ACE9FB74}" type="sibTrans" cxnId="{ACF8322B-9E3B-48AF-A71D-FFE3B96B66D0}">
      <dgm:prSet/>
      <dgm:spPr/>
      <dgm:t>
        <a:bodyPr/>
        <a:lstStyle/>
        <a:p>
          <a:endParaRPr lang="es-ES"/>
        </a:p>
      </dgm:t>
    </dgm:pt>
    <dgm:pt modelId="{496834E4-2D88-4B26-989D-DD3DE5A3AB9E}">
      <dgm:prSet/>
      <dgm:spPr/>
      <dgm:t>
        <a:bodyPr/>
        <a:lstStyle/>
        <a:p>
          <a:pPr algn="ctr"/>
          <a:r>
            <a:rPr lang="es-AR" dirty="0"/>
            <a:t>De Recorrido</a:t>
          </a:r>
          <a:endParaRPr lang="es-ES" dirty="0"/>
        </a:p>
      </dgm:t>
    </dgm:pt>
    <dgm:pt modelId="{B4D27AA5-3C15-4344-9CED-BD8E087A9521}" type="parTrans" cxnId="{EFBC10A6-AE1E-4F73-B9FB-60AECD877A43}">
      <dgm:prSet/>
      <dgm:spPr/>
      <dgm:t>
        <a:bodyPr/>
        <a:lstStyle/>
        <a:p>
          <a:endParaRPr lang="es-ES"/>
        </a:p>
      </dgm:t>
    </dgm:pt>
    <dgm:pt modelId="{AFF7C9BB-21AA-4F17-AE9F-818FC035A48A}" type="sibTrans" cxnId="{EFBC10A6-AE1E-4F73-B9FB-60AECD877A43}">
      <dgm:prSet/>
      <dgm:spPr/>
      <dgm:t>
        <a:bodyPr/>
        <a:lstStyle/>
        <a:p>
          <a:endParaRPr lang="es-ES"/>
        </a:p>
      </dgm:t>
    </dgm:pt>
    <dgm:pt modelId="{3DAC7EB9-6C39-47CB-901C-5B0759087125}" type="pres">
      <dgm:prSet presAssocID="{B12ADFCB-2BA7-4E9D-9A97-1BE288DDAF23}" presName="linear" presStyleCnt="0">
        <dgm:presLayoutVars>
          <dgm:animLvl val="lvl"/>
          <dgm:resizeHandles val="exact"/>
        </dgm:presLayoutVars>
      </dgm:prSet>
      <dgm:spPr/>
      <dgm:t>
        <a:bodyPr/>
        <a:lstStyle/>
        <a:p>
          <a:endParaRPr lang="es-ES"/>
        </a:p>
      </dgm:t>
    </dgm:pt>
    <dgm:pt modelId="{DF526933-6102-4D6B-B5BE-F0FC7655F250}" type="pres">
      <dgm:prSet presAssocID="{235BFB4C-93D8-43D1-865A-2771628B091F}" presName="parentText" presStyleLbl="node1" presStyleIdx="0" presStyleCnt="3">
        <dgm:presLayoutVars>
          <dgm:chMax val="0"/>
          <dgm:bulletEnabled val="1"/>
        </dgm:presLayoutVars>
      </dgm:prSet>
      <dgm:spPr/>
      <dgm:t>
        <a:bodyPr/>
        <a:lstStyle/>
        <a:p>
          <a:endParaRPr lang="es-ES"/>
        </a:p>
      </dgm:t>
    </dgm:pt>
    <dgm:pt modelId="{A7E6A7E8-AE61-45B0-BF9F-FC218353F787}" type="pres">
      <dgm:prSet presAssocID="{8AF5D398-2804-4B07-A55F-D2DCDF3D9836}" presName="spacer" presStyleCnt="0"/>
      <dgm:spPr/>
    </dgm:pt>
    <dgm:pt modelId="{45F720B5-A8F1-40B1-8F2D-3B168641E8A7}" type="pres">
      <dgm:prSet presAssocID="{DC660C4B-DFE3-4E26-BDAC-A6E88127E94B}" presName="parentText" presStyleLbl="node1" presStyleIdx="1" presStyleCnt="3">
        <dgm:presLayoutVars>
          <dgm:chMax val="0"/>
          <dgm:bulletEnabled val="1"/>
        </dgm:presLayoutVars>
      </dgm:prSet>
      <dgm:spPr/>
      <dgm:t>
        <a:bodyPr/>
        <a:lstStyle/>
        <a:p>
          <a:endParaRPr lang="es-ES"/>
        </a:p>
      </dgm:t>
    </dgm:pt>
    <dgm:pt modelId="{5F58C0BB-A25A-4796-A26D-1DBF12A3DB8F}" type="pres">
      <dgm:prSet presAssocID="{BA55A44B-1F21-48DD-BBF1-C655ACE9FB74}" presName="spacer" presStyleCnt="0"/>
      <dgm:spPr/>
    </dgm:pt>
    <dgm:pt modelId="{17B3D49F-1FEE-4D9E-9DDD-A4B2B6DBAF1E}" type="pres">
      <dgm:prSet presAssocID="{496834E4-2D88-4B26-989D-DD3DE5A3AB9E}" presName="parentText" presStyleLbl="node1" presStyleIdx="2" presStyleCnt="3">
        <dgm:presLayoutVars>
          <dgm:chMax val="0"/>
          <dgm:bulletEnabled val="1"/>
        </dgm:presLayoutVars>
      </dgm:prSet>
      <dgm:spPr/>
      <dgm:t>
        <a:bodyPr/>
        <a:lstStyle/>
        <a:p>
          <a:endParaRPr lang="es-ES"/>
        </a:p>
      </dgm:t>
    </dgm:pt>
  </dgm:ptLst>
  <dgm:cxnLst>
    <dgm:cxn modelId="{52BAD89E-14A7-4F2F-962E-D47B4BF2C0EF}" type="presOf" srcId="{B12ADFCB-2BA7-4E9D-9A97-1BE288DDAF23}" destId="{3DAC7EB9-6C39-47CB-901C-5B0759087125}" srcOrd="0" destOrd="0" presId="urn:microsoft.com/office/officeart/2005/8/layout/vList2"/>
    <dgm:cxn modelId="{830F9802-B5DA-4863-9C5E-9BF9AA4B001B}" srcId="{B12ADFCB-2BA7-4E9D-9A97-1BE288DDAF23}" destId="{235BFB4C-93D8-43D1-865A-2771628B091F}" srcOrd="0" destOrd="0" parTransId="{FCF3713A-C91B-4D8E-9F16-74127D6D066D}" sibTransId="{8AF5D398-2804-4B07-A55F-D2DCDF3D9836}"/>
    <dgm:cxn modelId="{ACF8322B-9E3B-48AF-A71D-FFE3B96B66D0}" srcId="{B12ADFCB-2BA7-4E9D-9A97-1BE288DDAF23}" destId="{DC660C4B-DFE3-4E26-BDAC-A6E88127E94B}" srcOrd="1" destOrd="0" parTransId="{5077E9DE-1E45-406C-9344-429CC658434D}" sibTransId="{BA55A44B-1F21-48DD-BBF1-C655ACE9FB74}"/>
    <dgm:cxn modelId="{AC53D025-7972-430F-A9DD-826E3F9F6EF7}" type="presOf" srcId="{DC660C4B-DFE3-4E26-BDAC-A6E88127E94B}" destId="{45F720B5-A8F1-40B1-8F2D-3B168641E8A7}" srcOrd="0" destOrd="0" presId="urn:microsoft.com/office/officeart/2005/8/layout/vList2"/>
    <dgm:cxn modelId="{388FF7F4-0231-4CE1-9665-CB96A640D7B5}" type="presOf" srcId="{235BFB4C-93D8-43D1-865A-2771628B091F}" destId="{DF526933-6102-4D6B-B5BE-F0FC7655F250}" srcOrd="0" destOrd="0" presId="urn:microsoft.com/office/officeart/2005/8/layout/vList2"/>
    <dgm:cxn modelId="{EFBC10A6-AE1E-4F73-B9FB-60AECD877A43}" srcId="{B12ADFCB-2BA7-4E9D-9A97-1BE288DDAF23}" destId="{496834E4-2D88-4B26-989D-DD3DE5A3AB9E}" srcOrd="2" destOrd="0" parTransId="{B4D27AA5-3C15-4344-9CED-BD8E087A9521}" sibTransId="{AFF7C9BB-21AA-4F17-AE9F-818FC035A48A}"/>
    <dgm:cxn modelId="{F7A48919-5636-4384-963E-481C344E842B}" type="presOf" srcId="{496834E4-2D88-4B26-989D-DD3DE5A3AB9E}" destId="{17B3D49F-1FEE-4D9E-9DDD-A4B2B6DBAF1E}" srcOrd="0" destOrd="0" presId="urn:microsoft.com/office/officeart/2005/8/layout/vList2"/>
    <dgm:cxn modelId="{70CD93F2-76A6-4D83-88BC-8C6C8E0302B3}" type="presParOf" srcId="{3DAC7EB9-6C39-47CB-901C-5B0759087125}" destId="{DF526933-6102-4D6B-B5BE-F0FC7655F250}" srcOrd="0" destOrd="0" presId="urn:microsoft.com/office/officeart/2005/8/layout/vList2"/>
    <dgm:cxn modelId="{492FF579-0F67-4344-8A6F-35786383B61D}" type="presParOf" srcId="{3DAC7EB9-6C39-47CB-901C-5B0759087125}" destId="{A7E6A7E8-AE61-45B0-BF9F-FC218353F787}" srcOrd="1" destOrd="0" presId="urn:microsoft.com/office/officeart/2005/8/layout/vList2"/>
    <dgm:cxn modelId="{4A57F64A-70A9-4838-BA33-49787BC8E050}" type="presParOf" srcId="{3DAC7EB9-6C39-47CB-901C-5B0759087125}" destId="{45F720B5-A8F1-40B1-8F2D-3B168641E8A7}" srcOrd="2" destOrd="0" presId="urn:microsoft.com/office/officeart/2005/8/layout/vList2"/>
    <dgm:cxn modelId="{587034F3-116D-4D7C-9DB8-E2DCCC0D38F0}" type="presParOf" srcId="{3DAC7EB9-6C39-47CB-901C-5B0759087125}" destId="{5F58C0BB-A25A-4796-A26D-1DBF12A3DB8F}" srcOrd="3" destOrd="0" presId="urn:microsoft.com/office/officeart/2005/8/layout/vList2"/>
    <dgm:cxn modelId="{CF05C050-83B5-45A7-9126-FD16D90A12E4}" type="presParOf" srcId="{3DAC7EB9-6C39-47CB-901C-5B0759087125}" destId="{17B3D49F-1FEE-4D9E-9DDD-A4B2B6DBAF1E}" srcOrd="4"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9B9BAF6-77AA-48FA-AE1C-C6BDA3F3437A}"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s-ES"/>
        </a:p>
      </dgm:t>
    </dgm:pt>
    <dgm:pt modelId="{2807AA15-C1C8-482A-A43F-D98FCEB27FC0}">
      <dgm:prSet phldrT="[Texto]" custT="1"/>
      <dgm:spPr/>
      <dgm:t>
        <a:bodyPr/>
        <a:lstStyle/>
        <a:p>
          <a:r>
            <a:rPr lang="es-ES" sz="2800" dirty="0"/>
            <a:t>Byte</a:t>
          </a:r>
        </a:p>
      </dgm:t>
    </dgm:pt>
    <dgm:pt modelId="{7ED19558-23E0-442F-B98C-EC24A4861E1B}" type="parTrans" cxnId="{7C148C7B-98B5-462C-AEEF-85B8D65D40D5}">
      <dgm:prSet/>
      <dgm:spPr/>
      <dgm:t>
        <a:bodyPr/>
        <a:lstStyle/>
        <a:p>
          <a:endParaRPr lang="es-ES" sz="2800"/>
        </a:p>
      </dgm:t>
    </dgm:pt>
    <dgm:pt modelId="{723F984D-9BF9-4052-876E-A26544E56E0E}" type="sibTrans" cxnId="{7C148C7B-98B5-462C-AEEF-85B8D65D40D5}">
      <dgm:prSet/>
      <dgm:spPr/>
      <dgm:t>
        <a:bodyPr/>
        <a:lstStyle/>
        <a:p>
          <a:endParaRPr lang="es-ES" sz="2800"/>
        </a:p>
      </dgm:t>
    </dgm:pt>
    <dgm:pt modelId="{2245B2F6-560D-488D-80D4-9CBBDE1987B9}">
      <dgm:prSet phldrT="[Texto]" custT="1"/>
      <dgm:spPr/>
      <dgm:t>
        <a:bodyPr/>
        <a:lstStyle/>
        <a:p>
          <a:r>
            <a:rPr lang="es-ES" sz="2000" dirty="0"/>
            <a:t>13 grados</a:t>
          </a:r>
        </a:p>
      </dgm:t>
    </dgm:pt>
    <dgm:pt modelId="{1784035F-1748-4CBF-B45F-0182B4D085FF}" type="parTrans" cxnId="{4DA2CCF5-70E8-4AD2-BD8B-37166D370F56}">
      <dgm:prSet/>
      <dgm:spPr/>
      <dgm:t>
        <a:bodyPr/>
        <a:lstStyle/>
        <a:p>
          <a:endParaRPr lang="es-ES" sz="2800"/>
        </a:p>
      </dgm:t>
    </dgm:pt>
    <dgm:pt modelId="{8C40E395-576E-4BE6-BBBB-F76784C6F429}" type="sibTrans" cxnId="{4DA2CCF5-70E8-4AD2-BD8B-37166D370F56}">
      <dgm:prSet/>
      <dgm:spPr/>
      <dgm:t>
        <a:bodyPr/>
        <a:lstStyle/>
        <a:p>
          <a:endParaRPr lang="es-ES" sz="2800"/>
        </a:p>
      </dgm:t>
    </dgm:pt>
    <dgm:pt modelId="{72542520-C8F4-4DF2-B3F1-3B7856761EF4}">
      <dgm:prSet phldrT="[Texto]" custT="1"/>
      <dgm:spPr/>
      <dgm:t>
        <a:bodyPr/>
        <a:lstStyle/>
        <a:p>
          <a:r>
            <a:rPr lang="es-ES" sz="2800" dirty="0"/>
            <a:t>Short</a:t>
          </a:r>
        </a:p>
      </dgm:t>
    </dgm:pt>
    <dgm:pt modelId="{5E703756-E301-4586-8F66-4F757189F13B}" type="parTrans" cxnId="{BD4B2885-5F9A-4F81-8BB8-A64AD0446911}">
      <dgm:prSet/>
      <dgm:spPr/>
      <dgm:t>
        <a:bodyPr/>
        <a:lstStyle/>
        <a:p>
          <a:endParaRPr lang="es-ES" sz="2800"/>
        </a:p>
      </dgm:t>
    </dgm:pt>
    <dgm:pt modelId="{5D768E40-2159-40DC-98A4-ECBF39414FD3}" type="sibTrans" cxnId="{BD4B2885-5F9A-4F81-8BB8-A64AD0446911}">
      <dgm:prSet/>
      <dgm:spPr/>
      <dgm:t>
        <a:bodyPr/>
        <a:lstStyle/>
        <a:p>
          <a:endParaRPr lang="es-ES" sz="2800"/>
        </a:p>
      </dgm:t>
    </dgm:pt>
    <dgm:pt modelId="{AA9A752B-3C74-4ADD-AEF4-0C385C567C93}">
      <dgm:prSet phldrT="[Texto]" custT="1"/>
      <dgm:spPr/>
      <dgm:t>
        <a:bodyPr/>
        <a:lstStyle/>
        <a:p>
          <a:r>
            <a:rPr lang="es-ES" sz="2000" dirty="0"/>
            <a:t>12 años</a:t>
          </a:r>
        </a:p>
      </dgm:t>
    </dgm:pt>
    <dgm:pt modelId="{574B8FE0-94CE-4DBC-BEEA-EE3776AABF3C}" type="parTrans" cxnId="{118EC045-E241-4EF6-BFA6-CDAE48788638}">
      <dgm:prSet/>
      <dgm:spPr/>
      <dgm:t>
        <a:bodyPr/>
        <a:lstStyle/>
        <a:p>
          <a:endParaRPr lang="es-ES" sz="2800"/>
        </a:p>
      </dgm:t>
    </dgm:pt>
    <dgm:pt modelId="{F6822A0D-8624-4438-9031-274CC6934BA3}" type="sibTrans" cxnId="{118EC045-E241-4EF6-BFA6-CDAE48788638}">
      <dgm:prSet/>
      <dgm:spPr/>
      <dgm:t>
        <a:bodyPr/>
        <a:lstStyle/>
        <a:p>
          <a:endParaRPr lang="es-ES" sz="2800"/>
        </a:p>
      </dgm:t>
    </dgm:pt>
    <dgm:pt modelId="{FA57294C-370D-455E-9B4D-61F2E0393E31}">
      <dgm:prSet phldrT="[Texto]" custT="1"/>
      <dgm:spPr/>
      <dgm:t>
        <a:bodyPr/>
        <a:lstStyle/>
        <a:p>
          <a:r>
            <a:rPr lang="es-ES" sz="2800" dirty="0"/>
            <a:t>Entero</a:t>
          </a:r>
        </a:p>
      </dgm:t>
    </dgm:pt>
    <dgm:pt modelId="{C486B02C-03C6-462C-B4D7-C88B9164560F}" type="parTrans" cxnId="{58CDD71D-06B0-48D5-AADF-6D8F24A0A975}">
      <dgm:prSet/>
      <dgm:spPr/>
      <dgm:t>
        <a:bodyPr/>
        <a:lstStyle/>
        <a:p>
          <a:endParaRPr lang="es-ES" sz="2800"/>
        </a:p>
      </dgm:t>
    </dgm:pt>
    <dgm:pt modelId="{4F666A9A-5B04-40B6-8C98-A0AB5AE6A253}" type="sibTrans" cxnId="{58CDD71D-06B0-48D5-AADF-6D8F24A0A975}">
      <dgm:prSet/>
      <dgm:spPr/>
      <dgm:t>
        <a:bodyPr/>
        <a:lstStyle/>
        <a:p>
          <a:endParaRPr lang="es-ES" sz="2800"/>
        </a:p>
      </dgm:t>
    </dgm:pt>
    <dgm:pt modelId="{6E2A5CC6-AAE4-4019-9AC2-C41A48538181}">
      <dgm:prSet phldrT="[Texto]" custT="1"/>
      <dgm:spPr/>
      <dgm:t>
        <a:bodyPr/>
        <a:lstStyle/>
        <a:p>
          <a:r>
            <a:rPr lang="es-ES" sz="2800" dirty="0"/>
            <a:t>Long</a:t>
          </a:r>
        </a:p>
      </dgm:t>
    </dgm:pt>
    <dgm:pt modelId="{A7304013-C7FE-465A-9FDF-284358F8DE60}" type="parTrans" cxnId="{E0B2B5E6-3398-45F1-88C2-F1459050DA52}">
      <dgm:prSet/>
      <dgm:spPr/>
      <dgm:t>
        <a:bodyPr/>
        <a:lstStyle/>
        <a:p>
          <a:endParaRPr lang="es-ES" sz="2800"/>
        </a:p>
      </dgm:t>
    </dgm:pt>
    <dgm:pt modelId="{17A208F5-34BF-420F-89AE-165184F53E8F}" type="sibTrans" cxnId="{E0B2B5E6-3398-45F1-88C2-F1459050DA52}">
      <dgm:prSet/>
      <dgm:spPr/>
      <dgm:t>
        <a:bodyPr/>
        <a:lstStyle/>
        <a:p>
          <a:endParaRPr lang="es-ES" sz="2800"/>
        </a:p>
      </dgm:t>
    </dgm:pt>
    <dgm:pt modelId="{0D95266B-DF18-4398-8B77-8F30235C687E}">
      <dgm:prSet phldrT="[Texto]" custT="1"/>
      <dgm:spPr/>
      <dgm:t>
        <a:bodyPr/>
        <a:lstStyle/>
        <a:p>
          <a:r>
            <a:rPr lang="es-ES" sz="2000" dirty="0"/>
            <a:t>111000 programadores</a:t>
          </a:r>
        </a:p>
      </dgm:t>
    </dgm:pt>
    <dgm:pt modelId="{1E87DC25-DC98-41DA-B65C-7C3B93D353B9}" type="parTrans" cxnId="{D074670C-F82E-4C29-9BF0-4E193BB34818}">
      <dgm:prSet/>
      <dgm:spPr/>
      <dgm:t>
        <a:bodyPr/>
        <a:lstStyle/>
        <a:p>
          <a:endParaRPr lang="es-ES" sz="2800"/>
        </a:p>
      </dgm:t>
    </dgm:pt>
    <dgm:pt modelId="{359F6382-BD6B-413D-A003-5FDAB115DB2E}" type="sibTrans" cxnId="{D074670C-F82E-4C29-9BF0-4E193BB34818}">
      <dgm:prSet/>
      <dgm:spPr/>
      <dgm:t>
        <a:bodyPr/>
        <a:lstStyle/>
        <a:p>
          <a:endParaRPr lang="es-ES" sz="2800"/>
        </a:p>
      </dgm:t>
    </dgm:pt>
    <dgm:pt modelId="{E6D0ECE5-C3B3-4ECB-8991-C0568D270EFD}">
      <dgm:prSet phldrT="[Texto]" custT="1"/>
      <dgm:spPr/>
      <dgm:t>
        <a:bodyPr/>
        <a:lstStyle/>
        <a:p>
          <a:r>
            <a:rPr lang="es-ES" sz="2000" dirty="0"/>
            <a:t>30546789165 - Nº de </a:t>
          </a:r>
          <a:r>
            <a:rPr lang="es-ES" sz="2000" dirty="0" err="1"/>
            <a:t>Cuit</a:t>
          </a:r>
          <a:endParaRPr lang="es-ES" sz="2000" dirty="0"/>
        </a:p>
      </dgm:t>
    </dgm:pt>
    <dgm:pt modelId="{8066F205-A6F2-45E9-B0F8-F66332F87E5B}" type="parTrans" cxnId="{038A7452-91EE-4164-A64B-E16F24DE3685}">
      <dgm:prSet/>
      <dgm:spPr/>
      <dgm:t>
        <a:bodyPr/>
        <a:lstStyle/>
        <a:p>
          <a:endParaRPr lang="es-ES" sz="2800"/>
        </a:p>
      </dgm:t>
    </dgm:pt>
    <dgm:pt modelId="{F0AE7D47-3D98-41F1-B055-68A0D738E6A6}" type="sibTrans" cxnId="{038A7452-91EE-4164-A64B-E16F24DE3685}">
      <dgm:prSet/>
      <dgm:spPr/>
      <dgm:t>
        <a:bodyPr/>
        <a:lstStyle/>
        <a:p>
          <a:endParaRPr lang="es-ES" sz="2800"/>
        </a:p>
      </dgm:t>
    </dgm:pt>
    <dgm:pt modelId="{31523C37-B25B-49CB-BFAA-EC3FB20CC928}" type="pres">
      <dgm:prSet presAssocID="{F9B9BAF6-77AA-48FA-AE1C-C6BDA3F3437A}" presName="linear" presStyleCnt="0">
        <dgm:presLayoutVars>
          <dgm:animLvl val="lvl"/>
          <dgm:resizeHandles val="exact"/>
        </dgm:presLayoutVars>
      </dgm:prSet>
      <dgm:spPr/>
      <dgm:t>
        <a:bodyPr/>
        <a:lstStyle/>
        <a:p>
          <a:endParaRPr lang="es-ES"/>
        </a:p>
      </dgm:t>
    </dgm:pt>
    <dgm:pt modelId="{057A2BAC-FBE6-4B8C-B294-F93B86FE22BC}" type="pres">
      <dgm:prSet presAssocID="{2807AA15-C1C8-482A-A43F-D98FCEB27FC0}" presName="parentText" presStyleLbl="node1" presStyleIdx="0" presStyleCnt="4">
        <dgm:presLayoutVars>
          <dgm:chMax val="0"/>
          <dgm:bulletEnabled val="1"/>
        </dgm:presLayoutVars>
      </dgm:prSet>
      <dgm:spPr/>
      <dgm:t>
        <a:bodyPr/>
        <a:lstStyle/>
        <a:p>
          <a:endParaRPr lang="es-ES"/>
        </a:p>
      </dgm:t>
    </dgm:pt>
    <dgm:pt modelId="{63316957-98F9-4B36-B2A0-FF84A8BF03A8}" type="pres">
      <dgm:prSet presAssocID="{2807AA15-C1C8-482A-A43F-D98FCEB27FC0}" presName="childText" presStyleLbl="revTx" presStyleIdx="0" presStyleCnt="4">
        <dgm:presLayoutVars>
          <dgm:bulletEnabled val="1"/>
        </dgm:presLayoutVars>
      </dgm:prSet>
      <dgm:spPr/>
      <dgm:t>
        <a:bodyPr/>
        <a:lstStyle/>
        <a:p>
          <a:endParaRPr lang="es-ES"/>
        </a:p>
      </dgm:t>
    </dgm:pt>
    <dgm:pt modelId="{8996F879-40B0-4FA5-91C6-5FDE73D7346E}" type="pres">
      <dgm:prSet presAssocID="{72542520-C8F4-4DF2-B3F1-3B7856761EF4}" presName="parentText" presStyleLbl="node1" presStyleIdx="1" presStyleCnt="4">
        <dgm:presLayoutVars>
          <dgm:chMax val="0"/>
          <dgm:bulletEnabled val="1"/>
        </dgm:presLayoutVars>
      </dgm:prSet>
      <dgm:spPr/>
      <dgm:t>
        <a:bodyPr/>
        <a:lstStyle/>
        <a:p>
          <a:endParaRPr lang="es-ES"/>
        </a:p>
      </dgm:t>
    </dgm:pt>
    <dgm:pt modelId="{E9FEECC7-1473-4C92-B908-01D8E30364E9}" type="pres">
      <dgm:prSet presAssocID="{72542520-C8F4-4DF2-B3F1-3B7856761EF4}" presName="childText" presStyleLbl="revTx" presStyleIdx="1" presStyleCnt="4">
        <dgm:presLayoutVars>
          <dgm:bulletEnabled val="1"/>
        </dgm:presLayoutVars>
      </dgm:prSet>
      <dgm:spPr/>
      <dgm:t>
        <a:bodyPr/>
        <a:lstStyle/>
        <a:p>
          <a:endParaRPr lang="es-ES"/>
        </a:p>
      </dgm:t>
    </dgm:pt>
    <dgm:pt modelId="{1E217FB5-73D2-4C71-87AB-3C3AB2368049}" type="pres">
      <dgm:prSet presAssocID="{FA57294C-370D-455E-9B4D-61F2E0393E31}" presName="parentText" presStyleLbl="node1" presStyleIdx="2" presStyleCnt="4">
        <dgm:presLayoutVars>
          <dgm:chMax val="0"/>
          <dgm:bulletEnabled val="1"/>
        </dgm:presLayoutVars>
      </dgm:prSet>
      <dgm:spPr/>
      <dgm:t>
        <a:bodyPr/>
        <a:lstStyle/>
        <a:p>
          <a:endParaRPr lang="es-ES"/>
        </a:p>
      </dgm:t>
    </dgm:pt>
    <dgm:pt modelId="{1770EBC7-83AC-4012-A583-C1472E83FD3B}" type="pres">
      <dgm:prSet presAssocID="{FA57294C-370D-455E-9B4D-61F2E0393E31}" presName="childText" presStyleLbl="revTx" presStyleIdx="2" presStyleCnt="4">
        <dgm:presLayoutVars>
          <dgm:bulletEnabled val="1"/>
        </dgm:presLayoutVars>
      </dgm:prSet>
      <dgm:spPr/>
      <dgm:t>
        <a:bodyPr/>
        <a:lstStyle/>
        <a:p>
          <a:endParaRPr lang="es-ES"/>
        </a:p>
      </dgm:t>
    </dgm:pt>
    <dgm:pt modelId="{B6D85588-697D-4203-937C-3B64CED28EE1}" type="pres">
      <dgm:prSet presAssocID="{6E2A5CC6-AAE4-4019-9AC2-C41A48538181}" presName="parentText" presStyleLbl="node1" presStyleIdx="3" presStyleCnt="4">
        <dgm:presLayoutVars>
          <dgm:chMax val="0"/>
          <dgm:bulletEnabled val="1"/>
        </dgm:presLayoutVars>
      </dgm:prSet>
      <dgm:spPr/>
      <dgm:t>
        <a:bodyPr/>
        <a:lstStyle/>
        <a:p>
          <a:endParaRPr lang="es-ES"/>
        </a:p>
      </dgm:t>
    </dgm:pt>
    <dgm:pt modelId="{2D2B5CA9-DA76-4CA8-A016-9D1FCF5B4D1B}" type="pres">
      <dgm:prSet presAssocID="{6E2A5CC6-AAE4-4019-9AC2-C41A48538181}" presName="childText" presStyleLbl="revTx" presStyleIdx="3" presStyleCnt="4">
        <dgm:presLayoutVars>
          <dgm:bulletEnabled val="1"/>
        </dgm:presLayoutVars>
      </dgm:prSet>
      <dgm:spPr/>
      <dgm:t>
        <a:bodyPr/>
        <a:lstStyle/>
        <a:p>
          <a:endParaRPr lang="es-ES"/>
        </a:p>
      </dgm:t>
    </dgm:pt>
  </dgm:ptLst>
  <dgm:cxnLst>
    <dgm:cxn modelId="{BD4B2885-5F9A-4F81-8BB8-A64AD0446911}" srcId="{F9B9BAF6-77AA-48FA-AE1C-C6BDA3F3437A}" destId="{72542520-C8F4-4DF2-B3F1-3B7856761EF4}" srcOrd="1" destOrd="0" parTransId="{5E703756-E301-4586-8F66-4F757189F13B}" sibTransId="{5D768E40-2159-40DC-98A4-ECBF39414FD3}"/>
    <dgm:cxn modelId="{7C148C7B-98B5-462C-AEEF-85B8D65D40D5}" srcId="{F9B9BAF6-77AA-48FA-AE1C-C6BDA3F3437A}" destId="{2807AA15-C1C8-482A-A43F-D98FCEB27FC0}" srcOrd="0" destOrd="0" parTransId="{7ED19558-23E0-442F-B98C-EC24A4861E1B}" sibTransId="{723F984D-9BF9-4052-876E-A26544E56E0E}"/>
    <dgm:cxn modelId="{D01A9613-82A5-46D0-AE60-943018987047}" type="presOf" srcId="{AA9A752B-3C74-4ADD-AEF4-0C385C567C93}" destId="{E9FEECC7-1473-4C92-B908-01D8E30364E9}" srcOrd="0" destOrd="0" presId="urn:microsoft.com/office/officeart/2005/8/layout/vList2"/>
    <dgm:cxn modelId="{A4D0D230-6C86-4942-B3CC-65E4D9A64EF2}" type="presOf" srcId="{6E2A5CC6-AAE4-4019-9AC2-C41A48538181}" destId="{B6D85588-697D-4203-937C-3B64CED28EE1}" srcOrd="0" destOrd="0" presId="urn:microsoft.com/office/officeart/2005/8/layout/vList2"/>
    <dgm:cxn modelId="{58CDD71D-06B0-48D5-AADF-6D8F24A0A975}" srcId="{F9B9BAF6-77AA-48FA-AE1C-C6BDA3F3437A}" destId="{FA57294C-370D-455E-9B4D-61F2E0393E31}" srcOrd="2" destOrd="0" parTransId="{C486B02C-03C6-462C-B4D7-C88B9164560F}" sibTransId="{4F666A9A-5B04-40B6-8C98-A0AB5AE6A253}"/>
    <dgm:cxn modelId="{D8C53825-6F57-4DAF-996A-6D7A437591B2}" type="presOf" srcId="{FA57294C-370D-455E-9B4D-61F2E0393E31}" destId="{1E217FB5-73D2-4C71-87AB-3C3AB2368049}" srcOrd="0" destOrd="0" presId="urn:microsoft.com/office/officeart/2005/8/layout/vList2"/>
    <dgm:cxn modelId="{B4044D87-C504-4CA3-AB9A-FD993AB40696}" type="presOf" srcId="{E6D0ECE5-C3B3-4ECB-8991-C0568D270EFD}" destId="{2D2B5CA9-DA76-4CA8-A016-9D1FCF5B4D1B}" srcOrd="0" destOrd="0" presId="urn:microsoft.com/office/officeart/2005/8/layout/vList2"/>
    <dgm:cxn modelId="{D074670C-F82E-4C29-9BF0-4E193BB34818}" srcId="{FA57294C-370D-455E-9B4D-61F2E0393E31}" destId="{0D95266B-DF18-4398-8B77-8F30235C687E}" srcOrd="0" destOrd="0" parTransId="{1E87DC25-DC98-41DA-B65C-7C3B93D353B9}" sibTransId="{359F6382-BD6B-413D-A003-5FDAB115DB2E}"/>
    <dgm:cxn modelId="{92E7A4D2-64B6-4C17-BE54-ACD5A20F38EB}" type="presOf" srcId="{2245B2F6-560D-488D-80D4-9CBBDE1987B9}" destId="{63316957-98F9-4B36-B2A0-FF84A8BF03A8}" srcOrd="0" destOrd="0" presId="urn:microsoft.com/office/officeart/2005/8/layout/vList2"/>
    <dgm:cxn modelId="{6A2A4C00-583A-44FC-899E-A4467813F32F}" type="presOf" srcId="{2807AA15-C1C8-482A-A43F-D98FCEB27FC0}" destId="{057A2BAC-FBE6-4B8C-B294-F93B86FE22BC}" srcOrd="0" destOrd="0" presId="urn:microsoft.com/office/officeart/2005/8/layout/vList2"/>
    <dgm:cxn modelId="{118EC045-E241-4EF6-BFA6-CDAE48788638}" srcId="{72542520-C8F4-4DF2-B3F1-3B7856761EF4}" destId="{AA9A752B-3C74-4ADD-AEF4-0C385C567C93}" srcOrd="0" destOrd="0" parTransId="{574B8FE0-94CE-4DBC-BEEA-EE3776AABF3C}" sibTransId="{F6822A0D-8624-4438-9031-274CC6934BA3}"/>
    <dgm:cxn modelId="{01A6A533-CF21-4F77-99F1-4D87AD1C783C}" type="presOf" srcId="{72542520-C8F4-4DF2-B3F1-3B7856761EF4}" destId="{8996F879-40B0-4FA5-91C6-5FDE73D7346E}" srcOrd="0" destOrd="0" presId="urn:microsoft.com/office/officeart/2005/8/layout/vList2"/>
    <dgm:cxn modelId="{038A7452-91EE-4164-A64B-E16F24DE3685}" srcId="{6E2A5CC6-AAE4-4019-9AC2-C41A48538181}" destId="{E6D0ECE5-C3B3-4ECB-8991-C0568D270EFD}" srcOrd="0" destOrd="0" parTransId="{8066F205-A6F2-45E9-B0F8-F66332F87E5B}" sibTransId="{F0AE7D47-3D98-41F1-B055-68A0D738E6A6}"/>
    <dgm:cxn modelId="{E0B2B5E6-3398-45F1-88C2-F1459050DA52}" srcId="{F9B9BAF6-77AA-48FA-AE1C-C6BDA3F3437A}" destId="{6E2A5CC6-AAE4-4019-9AC2-C41A48538181}" srcOrd="3" destOrd="0" parTransId="{A7304013-C7FE-465A-9FDF-284358F8DE60}" sibTransId="{17A208F5-34BF-420F-89AE-165184F53E8F}"/>
    <dgm:cxn modelId="{7BD4B8C4-D90F-40B0-B7E5-93CCD1401DEC}" type="presOf" srcId="{F9B9BAF6-77AA-48FA-AE1C-C6BDA3F3437A}" destId="{31523C37-B25B-49CB-BFAA-EC3FB20CC928}" srcOrd="0" destOrd="0" presId="urn:microsoft.com/office/officeart/2005/8/layout/vList2"/>
    <dgm:cxn modelId="{4DA2CCF5-70E8-4AD2-BD8B-37166D370F56}" srcId="{2807AA15-C1C8-482A-A43F-D98FCEB27FC0}" destId="{2245B2F6-560D-488D-80D4-9CBBDE1987B9}" srcOrd="0" destOrd="0" parTransId="{1784035F-1748-4CBF-B45F-0182B4D085FF}" sibTransId="{8C40E395-576E-4BE6-BBBB-F76784C6F429}"/>
    <dgm:cxn modelId="{4B19E891-6335-41A6-9CEE-00966C870B75}" type="presOf" srcId="{0D95266B-DF18-4398-8B77-8F30235C687E}" destId="{1770EBC7-83AC-4012-A583-C1472E83FD3B}" srcOrd="0" destOrd="0" presId="urn:microsoft.com/office/officeart/2005/8/layout/vList2"/>
    <dgm:cxn modelId="{8FC4EE8A-892D-4673-9016-F78703E3BE95}" type="presParOf" srcId="{31523C37-B25B-49CB-BFAA-EC3FB20CC928}" destId="{057A2BAC-FBE6-4B8C-B294-F93B86FE22BC}" srcOrd="0" destOrd="0" presId="urn:microsoft.com/office/officeart/2005/8/layout/vList2"/>
    <dgm:cxn modelId="{B351B7A3-038D-40A3-9593-64A7B403DF39}" type="presParOf" srcId="{31523C37-B25B-49CB-BFAA-EC3FB20CC928}" destId="{63316957-98F9-4B36-B2A0-FF84A8BF03A8}" srcOrd="1" destOrd="0" presId="urn:microsoft.com/office/officeart/2005/8/layout/vList2"/>
    <dgm:cxn modelId="{0DA03518-1F77-4025-AD01-9AC6069569C5}" type="presParOf" srcId="{31523C37-B25B-49CB-BFAA-EC3FB20CC928}" destId="{8996F879-40B0-4FA5-91C6-5FDE73D7346E}" srcOrd="2" destOrd="0" presId="urn:microsoft.com/office/officeart/2005/8/layout/vList2"/>
    <dgm:cxn modelId="{75D974B0-D73B-4CCE-B840-E028EB81B7DF}" type="presParOf" srcId="{31523C37-B25B-49CB-BFAA-EC3FB20CC928}" destId="{E9FEECC7-1473-4C92-B908-01D8E30364E9}" srcOrd="3" destOrd="0" presId="urn:microsoft.com/office/officeart/2005/8/layout/vList2"/>
    <dgm:cxn modelId="{23B34ABD-92F5-4D9A-8854-6DCA00D58AE0}" type="presParOf" srcId="{31523C37-B25B-49CB-BFAA-EC3FB20CC928}" destId="{1E217FB5-73D2-4C71-87AB-3C3AB2368049}" srcOrd="4" destOrd="0" presId="urn:microsoft.com/office/officeart/2005/8/layout/vList2"/>
    <dgm:cxn modelId="{3936A5C6-DF26-45AD-A564-A0B463B7FF6B}" type="presParOf" srcId="{31523C37-B25B-49CB-BFAA-EC3FB20CC928}" destId="{1770EBC7-83AC-4012-A583-C1472E83FD3B}" srcOrd="5" destOrd="0" presId="urn:microsoft.com/office/officeart/2005/8/layout/vList2"/>
    <dgm:cxn modelId="{CBA5DEB4-5D68-47DB-8CC7-5F1B213C952C}" type="presParOf" srcId="{31523C37-B25B-49CB-BFAA-EC3FB20CC928}" destId="{B6D85588-697D-4203-937C-3B64CED28EE1}" srcOrd="6" destOrd="0" presId="urn:microsoft.com/office/officeart/2005/8/layout/vList2"/>
    <dgm:cxn modelId="{B7D6F7FA-CB80-4995-8FC8-75A762984B90}" type="presParOf" srcId="{31523C37-B25B-49CB-BFAA-EC3FB20CC928}" destId="{2D2B5CA9-DA76-4CA8-A016-9D1FCF5B4D1B}"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A7B8479-A435-4265-9D5D-6ADC2DAC2956}"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s-ES"/>
        </a:p>
      </dgm:t>
    </dgm:pt>
    <dgm:pt modelId="{D485D595-0AAE-4F15-8A26-BD342928CE8D}">
      <dgm:prSet phldrT="[Texto]" custT="1"/>
      <dgm:spPr/>
      <dgm:t>
        <a:bodyPr/>
        <a:lstStyle/>
        <a:p>
          <a:r>
            <a:rPr lang="es-ES" sz="2800" dirty="0"/>
            <a:t>Flotante</a:t>
          </a:r>
          <a:endParaRPr lang="es-ES" sz="2400" dirty="0"/>
        </a:p>
      </dgm:t>
    </dgm:pt>
    <dgm:pt modelId="{03D046E6-35C5-40BE-8A29-31D0ADE7B7C5}" type="parTrans" cxnId="{9ED4F10F-7F42-416B-A443-0C3190303EEC}">
      <dgm:prSet/>
      <dgm:spPr/>
      <dgm:t>
        <a:bodyPr/>
        <a:lstStyle/>
        <a:p>
          <a:endParaRPr lang="es-ES" sz="1600"/>
        </a:p>
      </dgm:t>
    </dgm:pt>
    <dgm:pt modelId="{8317FE3B-8938-4471-9407-A31B0A877632}" type="sibTrans" cxnId="{9ED4F10F-7F42-416B-A443-0C3190303EEC}">
      <dgm:prSet/>
      <dgm:spPr/>
      <dgm:t>
        <a:bodyPr/>
        <a:lstStyle/>
        <a:p>
          <a:endParaRPr lang="es-ES" sz="1600"/>
        </a:p>
      </dgm:t>
    </dgm:pt>
    <dgm:pt modelId="{71BB778D-99E1-47C1-A495-BA54D5AF2B3D}">
      <dgm:prSet phldrT="[Texto]" custT="1"/>
      <dgm:spPr/>
      <dgm:t>
        <a:bodyPr/>
        <a:lstStyle/>
        <a:p>
          <a:r>
            <a:rPr lang="es-ES" sz="2000" dirty="0"/>
            <a:t>590.90 $</a:t>
          </a:r>
        </a:p>
      </dgm:t>
    </dgm:pt>
    <dgm:pt modelId="{8AD1592E-16B8-478D-AE07-14E38428C787}" type="parTrans" cxnId="{906F8108-C2FF-41C4-9391-8B415F6772C3}">
      <dgm:prSet/>
      <dgm:spPr/>
      <dgm:t>
        <a:bodyPr/>
        <a:lstStyle/>
        <a:p>
          <a:endParaRPr lang="es-ES" sz="1600"/>
        </a:p>
      </dgm:t>
    </dgm:pt>
    <dgm:pt modelId="{58724230-DFB3-4401-B43E-0B661044D634}" type="sibTrans" cxnId="{906F8108-C2FF-41C4-9391-8B415F6772C3}">
      <dgm:prSet/>
      <dgm:spPr/>
      <dgm:t>
        <a:bodyPr/>
        <a:lstStyle/>
        <a:p>
          <a:endParaRPr lang="es-ES" sz="1600"/>
        </a:p>
      </dgm:t>
    </dgm:pt>
    <dgm:pt modelId="{96EE222B-58AC-45B2-B41C-8977749D4CCF}">
      <dgm:prSet phldrT="[Texto]" custT="1"/>
      <dgm:spPr/>
      <dgm:t>
        <a:bodyPr/>
        <a:lstStyle/>
        <a:p>
          <a:r>
            <a:rPr lang="es-ES" sz="2800" dirty="0"/>
            <a:t>Decimal</a:t>
          </a:r>
        </a:p>
      </dgm:t>
    </dgm:pt>
    <dgm:pt modelId="{8BF71ECB-C2DD-4EEF-80D3-3F6DD5925754}" type="parTrans" cxnId="{CAE3376B-4183-47E6-B21E-2B70004F9697}">
      <dgm:prSet/>
      <dgm:spPr/>
      <dgm:t>
        <a:bodyPr/>
        <a:lstStyle/>
        <a:p>
          <a:endParaRPr lang="es-ES" sz="1600"/>
        </a:p>
      </dgm:t>
    </dgm:pt>
    <dgm:pt modelId="{299F8877-D623-4D9C-8FE1-E73A80E5F26F}" type="sibTrans" cxnId="{CAE3376B-4183-47E6-B21E-2B70004F9697}">
      <dgm:prSet/>
      <dgm:spPr/>
      <dgm:t>
        <a:bodyPr/>
        <a:lstStyle/>
        <a:p>
          <a:endParaRPr lang="es-ES" sz="1600"/>
        </a:p>
      </dgm:t>
    </dgm:pt>
    <dgm:pt modelId="{52B2791A-AA09-44E9-99FD-7BFEB4D0F2B9}">
      <dgm:prSet phldrT="[Texto]" custT="1"/>
      <dgm:spPr/>
      <dgm:t>
        <a:bodyPr/>
        <a:lstStyle/>
        <a:p>
          <a:r>
            <a:rPr lang="es-ES" sz="2000" dirty="0"/>
            <a:t>54378981,9181</a:t>
          </a:r>
        </a:p>
      </dgm:t>
    </dgm:pt>
    <dgm:pt modelId="{F4B9D514-10A5-4BFB-9EBD-1DFAB120357C}" type="parTrans" cxnId="{036A9CA6-4973-40E7-8FB2-B245181A2493}">
      <dgm:prSet/>
      <dgm:spPr/>
      <dgm:t>
        <a:bodyPr/>
        <a:lstStyle/>
        <a:p>
          <a:endParaRPr lang="es-ES" sz="1600"/>
        </a:p>
      </dgm:t>
    </dgm:pt>
    <dgm:pt modelId="{6178B6D9-A64C-4A23-9196-730E98559B62}" type="sibTrans" cxnId="{036A9CA6-4973-40E7-8FB2-B245181A2493}">
      <dgm:prSet/>
      <dgm:spPr/>
      <dgm:t>
        <a:bodyPr/>
        <a:lstStyle/>
        <a:p>
          <a:endParaRPr lang="es-ES" sz="1600"/>
        </a:p>
      </dgm:t>
    </dgm:pt>
    <dgm:pt modelId="{69E15D09-94A1-48E1-9ED6-BAA22B0306F9}">
      <dgm:prSet phldrT="[Texto]" custT="1"/>
      <dgm:spPr/>
      <dgm:t>
        <a:bodyPr/>
        <a:lstStyle/>
        <a:p>
          <a:r>
            <a:rPr lang="es-ES" sz="2800" dirty="0"/>
            <a:t>Booleano</a:t>
          </a:r>
        </a:p>
      </dgm:t>
    </dgm:pt>
    <dgm:pt modelId="{3A6249D0-8700-46B7-8B09-42BF3BA1EEDA}" type="parTrans" cxnId="{DDDB94B6-2F4C-404E-A481-55A5009A44E8}">
      <dgm:prSet/>
      <dgm:spPr/>
      <dgm:t>
        <a:bodyPr/>
        <a:lstStyle/>
        <a:p>
          <a:endParaRPr lang="es-ES" sz="1600"/>
        </a:p>
      </dgm:t>
    </dgm:pt>
    <dgm:pt modelId="{CABB66BE-694D-4D10-B09E-6934EE53CE92}" type="sibTrans" cxnId="{DDDB94B6-2F4C-404E-A481-55A5009A44E8}">
      <dgm:prSet/>
      <dgm:spPr/>
      <dgm:t>
        <a:bodyPr/>
        <a:lstStyle/>
        <a:p>
          <a:endParaRPr lang="es-ES" sz="1600"/>
        </a:p>
      </dgm:t>
    </dgm:pt>
    <dgm:pt modelId="{5B25EECE-B364-4D8F-99FB-9F5E24BBA961}">
      <dgm:prSet phldrT="[Texto]" custT="1"/>
      <dgm:spPr/>
      <dgm:t>
        <a:bodyPr/>
        <a:lstStyle/>
        <a:p>
          <a:r>
            <a:rPr lang="es-ES" sz="2000" dirty="0"/>
            <a:t>True / False</a:t>
          </a:r>
        </a:p>
      </dgm:t>
    </dgm:pt>
    <dgm:pt modelId="{021B7726-5394-40E0-8595-7B63623965CC}" type="parTrans" cxnId="{7EAAEC9C-A37D-4CCD-8262-4BF8B620FC3A}">
      <dgm:prSet/>
      <dgm:spPr/>
      <dgm:t>
        <a:bodyPr/>
        <a:lstStyle/>
        <a:p>
          <a:endParaRPr lang="es-ES" sz="1600"/>
        </a:p>
      </dgm:t>
    </dgm:pt>
    <dgm:pt modelId="{913EF28B-F9FB-4041-98CD-1C3A54AF916B}" type="sibTrans" cxnId="{7EAAEC9C-A37D-4CCD-8262-4BF8B620FC3A}">
      <dgm:prSet/>
      <dgm:spPr/>
      <dgm:t>
        <a:bodyPr/>
        <a:lstStyle/>
        <a:p>
          <a:endParaRPr lang="es-ES" sz="1600"/>
        </a:p>
      </dgm:t>
    </dgm:pt>
    <dgm:pt modelId="{5C3377DB-6158-4EC3-8081-DFC13FAC6535}" type="pres">
      <dgm:prSet presAssocID="{6A7B8479-A435-4265-9D5D-6ADC2DAC2956}" presName="linear" presStyleCnt="0">
        <dgm:presLayoutVars>
          <dgm:animLvl val="lvl"/>
          <dgm:resizeHandles val="exact"/>
        </dgm:presLayoutVars>
      </dgm:prSet>
      <dgm:spPr/>
      <dgm:t>
        <a:bodyPr/>
        <a:lstStyle/>
        <a:p>
          <a:endParaRPr lang="es-ES"/>
        </a:p>
      </dgm:t>
    </dgm:pt>
    <dgm:pt modelId="{563EBD33-33DD-492A-9F9B-AAB7184AC678}" type="pres">
      <dgm:prSet presAssocID="{D485D595-0AAE-4F15-8A26-BD342928CE8D}" presName="parentText" presStyleLbl="node1" presStyleIdx="0" presStyleCnt="3" custLinFactNeighborX="-8277" custLinFactNeighborY="-129">
        <dgm:presLayoutVars>
          <dgm:chMax val="0"/>
          <dgm:bulletEnabled val="1"/>
        </dgm:presLayoutVars>
      </dgm:prSet>
      <dgm:spPr/>
      <dgm:t>
        <a:bodyPr/>
        <a:lstStyle/>
        <a:p>
          <a:endParaRPr lang="es-ES"/>
        </a:p>
      </dgm:t>
    </dgm:pt>
    <dgm:pt modelId="{9BB7A39B-171C-4F54-90AF-50CBDE49DDF1}" type="pres">
      <dgm:prSet presAssocID="{D485D595-0AAE-4F15-8A26-BD342928CE8D}" presName="childText" presStyleLbl="revTx" presStyleIdx="0" presStyleCnt="3">
        <dgm:presLayoutVars>
          <dgm:bulletEnabled val="1"/>
        </dgm:presLayoutVars>
      </dgm:prSet>
      <dgm:spPr/>
      <dgm:t>
        <a:bodyPr/>
        <a:lstStyle/>
        <a:p>
          <a:endParaRPr lang="es-ES"/>
        </a:p>
      </dgm:t>
    </dgm:pt>
    <dgm:pt modelId="{7D186041-5B5D-4CD5-B4E2-6089645E4311}" type="pres">
      <dgm:prSet presAssocID="{96EE222B-58AC-45B2-B41C-8977749D4CCF}" presName="parentText" presStyleLbl="node1" presStyleIdx="1" presStyleCnt="3">
        <dgm:presLayoutVars>
          <dgm:chMax val="0"/>
          <dgm:bulletEnabled val="1"/>
        </dgm:presLayoutVars>
      </dgm:prSet>
      <dgm:spPr/>
      <dgm:t>
        <a:bodyPr/>
        <a:lstStyle/>
        <a:p>
          <a:endParaRPr lang="es-ES"/>
        </a:p>
      </dgm:t>
    </dgm:pt>
    <dgm:pt modelId="{317956F5-221B-44AA-9BA0-A838BE6D6C0C}" type="pres">
      <dgm:prSet presAssocID="{96EE222B-58AC-45B2-B41C-8977749D4CCF}" presName="childText" presStyleLbl="revTx" presStyleIdx="1" presStyleCnt="3">
        <dgm:presLayoutVars>
          <dgm:bulletEnabled val="1"/>
        </dgm:presLayoutVars>
      </dgm:prSet>
      <dgm:spPr/>
      <dgm:t>
        <a:bodyPr/>
        <a:lstStyle/>
        <a:p>
          <a:endParaRPr lang="es-ES"/>
        </a:p>
      </dgm:t>
    </dgm:pt>
    <dgm:pt modelId="{06367700-9686-450F-8E65-A5EF6F23C9FB}" type="pres">
      <dgm:prSet presAssocID="{69E15D09-94A1-48E1-9ED6-BAA22B0306F9}" presName="parentText" presStyleLbl="node1" presStyleIdx="2" presStyleCnt="3">
        <dgm:presLayoutVars>
          <dgm:chMax val="0"/>
          <dgm:bulletEnabled val="1"/>
        </dgm:presLayoutVars>
      </dgm:prSet>
      <dgm:spPr/>
      <dgm:t>
        <a:bodyPr/>
        <a:lstStyle/>
        <a:p>
          <a:endParaRPr lang="es-ES"/>
        </a:p>
      </dgm:t>
    </dgm:pt>
    <dgm:pt modelId="{472C8E16-CAF5-41E8-A4DE-7B7325FD6B95}" type="pres">
      <dgm:prSet presAssocID="{69E15D09-94A1-48E1-9ED6-BAA22B0306F9}" presName="childText" presStyleLbl="revTx" presStyleIdx="2" presStyleCnt="3">
        <dgm:presLayoutVars>
          <dgm:bulletEnabled val="1"/>
        </dgm:presLayoutVars>
      </dgm:prSet>
      <dgm:spPr/>
      <dgm:t>
        <a:bodyPr/>
        <a:lstStyle/>
        <a:p>
          <a:endParaRPr lang="es-ES"/>
        </a:p>
      </dgm:t>
    </dgm:pt>
  </dgm:ptLst>
  <dgm:cxnLst>
    <dgm:cxn modelId="{7EAAEC9C-A37D-4CCD-8262-4BF8B620FC3A}" srcId="{69E15D09-94A1-48E1-9ED6-BAA22B0306F9}" destId="{5B25EECE-B364-4D8F-99FB-9F5E24BBA961}" srcOrd="0" destOrd="0" parTransId="{021B7726-5394-40E0-8595-7B63623965CC}" sibTransId="{913EF28B-F9FB-4041-98CD-1C3A54AF916B}"/>
    <dgm:cxn modelId="{72DB5B87-F76C-44FC-B052-7754FD58997B}" type="presOf" srcId="{69E15D09-94A1-48E1-9ED6-BAA22B0306F9}" destId="{06367700-9686-450F-8E65-A5EF6F23C9FB}" srcOrd="0" destOrd="0" presId="urn:microsoft.com/office/officeart/2005/8/layout/vList2"/>
    <dgm:cxn modelId="{F72BE2C9-44F4-4957-AB3A-12E03155770E}" type="presOf" srcId="{71BB778D-99E1-47C1-A495-BA54D5AF2B3D}" destId="{9BB7A39B-171C-4F54-90AF-50CBDE49DDF1}" srcOrd="0" destOrd="0" presId="urn:microsoft.com/office/officeart/2005/8/layout/vList2"/>
    <dgm:cxn modelId="{E7E3590B-00CD-4242-804F-E98EDCCC119E}" type="presOf" srcId="{5B25EECE-B364-4D8F-99FB-9F5E24BBA961}" destId="{472C8E16-CAF5-41E8-A4DE-7B7325FD6B95}" srcOrd="0" destOrd="0" presId="urn:microsoft.com/office/officeart/2005/8/layout/vList2"/>
    <dgm:cxn modelId="{CAE3376B-4183-47E6-B21E-2B70004F9697}" srcId="{6A7B8479-A435-4265-9D5D-6ADC2DAC2956}" destId="{96EE222B-58AC-45B2-B41C-8977749D4CCF}" srcOrd="1" destOrd="0" parTransId="{8BF71ECB-C2DD-4EEF-80D3-3F6DD5925754}" sibTransId="{299F8877-D623-4D9C-8FE1-E73A80E5F26F}"/>
    <dgm:cxn modelId="{9ED4F10F-7F42-416B-A443-0C3190303EEC}" srcId="{6A7B8479-A435-4265-9D5D-6ADC2DAC2956}" destId="{D485D595-0AAE-4F15-8A26-BD342928CE8D}" srcOrd="0" destOrd="0" parTransId="{03D046E6-35C5-40BE-8A29-31D0ADE7B7C5}" sibTransId="{8317FE3B-8938-4471-9407-A31B0A877632}"/>
    <dgm:cxn modelId="{23E611E7-FCC7-4D80-90AA-3D166EF73276}" type="presOf" srcId="{96EE222B-58AC-45B2-B41C-8977749D4CCF}" destId="{7D186041-5B5D-4CD5-B4E2-6089645E4311}" srcOrd="0" destOrd="0" presId="urn:microsoft.com/office/officeart/2005/8/layout/vList2"/>
    <dgm:cxn modelId="{D4F45810-14DC-4C19-8C0B-4C2C55CB33F5}" type="presOf" srcId="{52B2791A-AA09-44E9-99FD-7BFEB4D0F2B9}" destId="{317956F5-221B-44AA-9BA0-A838BE6D6C0C}" srcOrd="0" destOrd="0" presId="urn:microsoft.com/office/officeart/2005/8/layout/vList2"/>
    <dgm:cxn modelId="{DDDB94B6-2F4C-404E-A481-55A5009A44E8}" srcId="{6A7B8479-A435-4265-9D5D-6ADC2DAC2956}" destId="{69E15D09-94A1-48E1-9ED6-BAA22B0306F9}" srcOrd="2" destOrd="0" parTransId="{3A6249D0-8700-46B7-8B09-42BF3BA1EEDA}" sibTransId="{CABB66BE-694D-4D10-B09E-6934EE53CE92}"/>
    <dgm:cxn modelId="{906F8108-C2FF-41C4-9391-8B415F6772C3}" srcId="{D485D595-0AAE-4F15-8A26-BD342928CE8D}" destId="{71BB778D-99E1-47C1-A495-BA54D5AF2B3D}" srcOrd="0" destOrd="0" parTransId="{8AD1592E-16B8-478D-AE07-14E38428C787}" sibTransId="{58724230-DFB3-4401-B43E-0B661044D634}"/>
    <dgm:cxn modelId="{A75B1A18-3459-42C9-8F4B-5AAE248A23A8}" type="presOf" srcId="{6A7B8479-A435-4265-9D5D-6ADC2DAC2956}" destId="{5C3377DB-6158-4EC3-8081-DFC13FAC6535}" srcOrd="0" destOrd="0" presId="urn:microsoft.com/office/officeart/2005/8/layout/vList2"/>
    <dgm:cxn modelId="{8F77F9AC-741F-4880-8B90-56A153789FBB}" type="presOf" srcId="{D485D595-0AAE-4F15-8A26-BD342928CE8D}" destId="{563EBD33-33DD-492A-9F9B-AAB7184AC678}" srcOrd="0" destOrd="0" presId="urn:microsoft.com/office/officeart/2005/8/layout/vList2"/>
    <dgm:cxn modelId="{036A9CA6-4973-40E7-8FB2-B245181A2493}" srcId="{96EE222B-58AC-45B2-B41C-8977749D4CCF}" destId="{52B2791A-AA09-44E9-99FD-7BFEB4D0F2B9}" srcOrd="0" destOrd="0" parTransId="{F4B9D514-10A5-4BFB-9EBD-1DFAB120357C}" sibTransId="{6178B6D9-A64C-4A23-9196-730E98559B62}"/>
    <dgm:cxn modelId="{5FB06771-8883-44B2-9D17-962C45E63462}" type="presParOf" srcId="{5C3377DB-6158-4EC3-8081-DFC13FAC6535}" destId="{563EBD33-33DD-492A-9F9B-AAB7184AC678}" srcOrd="0" destOrd="0" presId="urn:microsoft.com/office/officeart/2005/8/layout/vList2"/>
    <dgm:cxn modelId="{C91DA6CA-3E10-4D13-A85B-E6BDC8EC00AB}" type="presParOf" srcId="{5C3377DB-6158-4EC3-8081-DFC13FAC6535}" destId="{9BB7A39B-171C-4F54-90AF-50CBDE49DDF1}" srcOrd="1" destOrd="0" presId="urn:microsoft.com/office/officeart/2005/8/layout/vList2"/>
    <dgm:cxn modelId="{CCAE6231-1832-4352-A7FF-0D29813758CE}" type="presParOf" srcId="{5C3377DB-6158-4EC3-8081-DFC13FAC6535}" destId="{7D186041-5B5D-4CD5-B4E2-6089645E4311}" srcOrd="2" destOrd="0" presId="urn:microsoft.com/office/officeart/2005/8/layout/vList2"/>
    <dgm:cxn modelId="{51F56532-738A-4DAC-8F06-D5D129F1CB04}" type="presParOf" srcId="{5C3377DB-6158-4EC3-8081-DFC13FAC6535}" destId="{317956F5-221B-44AA-9BA0-A838BE6D6C0C}" srcOrd="3" destOrd="0" presId="urn:microsoft.com/office/officeart/2005/8/layout/vList2"/>
    <dgm:cxn modelId="{A6B51375-2BCC-443D-B7E7-E2CAD403EFB7}" type="presParOf" srcId="{5C3377DB-6158-4EC3-8081-DFC13FAC6535}" destId="{06367700-9686-450F-8E65-A5EF6F23C9FB}" srcOrd="4" destOrd="0" presId="urn:microsoft.com/office/officeart/2005/8/layout/vList2"/>
    <dgm:cxn modelId="{EC35B9EF-7F72-4C29-A545-A890742833B9}" type="presParOf" srcId="{5C3377DB-6158-4EC3-8081-DFC13FAC6535}" destId="{472C8E16-CAF5-41E8-A4DE-7B7325FD6B95}" srcOrd="5"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359799F-A959-47EB-BA30-3B4938063C9D}"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s-ES"/>
        </a:p>
      </dgm:t>
    </dgm:pt>
    <dgm:pt modelId="{7E116782-EE64-4894-B454-F862C450B44B}">
      <dgm:prSet phldrT="[Texto]" custT="1"/>
      <dgm:spPr/>
      <dgm:t>
        <a:bodyPr/>
        <a:lstStyle/>
        <a:p>
          <a:r>
            <a:rPr lang="es-ES" sz="2500"/>
            <a:t>Suma</a:t>
          </a:r>
          <a:endParaRPr lang="es-ES" sz="2500" dirty="0"/>
        </a:p>
      </dgm:t>
    </dgm:pt>
    <dgm:pt modelId="{810E7D94-4E66-4827-B8C4-82817727D751}" type="parTrans" cxnId="{E6D3A2B4-34FE-4712-81FD-2DB289813C6B}">
      <dgm:prSet/>
      <dgm:spPr/>
      <dgm:t>
        <a:bodyPr/>
        <a:lstStyle/>
        <a:p>
          <a:endParaRPr lang="es-ES"/>
        </a:p>
      </dgm:t>
    </dgm:pt>
    <dgm:pt modelId="{F70C0A7E-7F72-4FCC-BB61-A14E0446AEAE}" type="sibTrans" cxnId="{E6D3A2B4-34FE-4712-81FD-2DB289813C6B}">
      <dgm:prSet/>
      <dgm:spPr/>
      <dgm:t>
        <a:bodyPr/>
        <a:lstStyle/>
        <a:p>
          <a:endParaRPr lang="es-ES"/>
        </a:p>
      </dgm:t>
    </dgm:pt>
    <dgm:pt modelId="{FFCE6EC4-8C08-4556-B816-ED2B0486DD84}">
      <dgm:prSet phldrT="[Texto]"/>
      <dgm:spPr/>
      <dgm:t>
        <a:bodyPr/>
        <a:lstStyle/>
        <a:p>
          <a:r>
            <a:rPr lang="es-ES" dirty="0"/>
            <a:t>Resta</a:t>
          </a:r>
        </a:p>
      </dgm:t>
    </dgm:pt>
    <dgm:pt modelId="{A12F7A6C-2442-4A6D-8190-EECBD19884A3}" type="parTrans" cxnId="{CBF74CC2-A930-4017-B5BF-E04CF6B50066}">
      <dgm:prSet/>
      <dgm:spPr/>
      <dgm:t>
        <a:bodyPr/>
        <a:lstStyle/>
        <a:p>
          <a:endParaRPr lang="es-ES"/>
        </a:p>
      </dgm:t>
    </dgm:pt>
    <dgm:pt modelId="{6A7A188D-F137-4BDA-8644-A52555357ED9}" type="sibTrans" cxnId="{CBF74CC2-A930-4017-B5BF-E04CF6B50066}">
      <dgm:prSet/>
      <dgm:spPr/>
      <dgm:t>
        <a:bodyPr/>
        <a:lstStyle/>
        <a:p>
          <a:endParaRPr lang="es-ES"/>
        </a:p>
      </dgm:t>
    </dgm:pt>
    <dgm:pt modelId="{8F4449E3-C98C-4D52-9E72-16D3E54F7417}">
      <dgm:prSet phldrT="[Texto]" custT="1"/>
      <dgm:spPr/>
      <dgm:t>
        <a:bodyPr/>
        <a:lstStyle/>
        <a:p>
          <a:r>
            <a:rPr lang="es-ES" sz="2400" dirty="0"/>
            <a:t>entero b = 15-4=11;</a:t>
          </a:r>
          <a:br>
            <a:rPr lang="es-ES" sz="2400" dirty="0"/>
          </a:br>
          <a:endParaRPr lang="es-ES" sz="2400" dirty="0"/>
        </a:p>
      </dgm:t>
    </dgm:pt>
    <dgm:pt modelId="{FED94673-C97F-4AFD-8A04-B146E2C29FEA}" type="parTrans" cxnId="{62F70CE3-DE8B-4BF6-A4CF-7C62AD30D11D}">
      <dgm:prSet/>
      <dgm:spPr/>
      <dgm:t>
        <a:bodyPr/>
        <a:lstStyle/>
        <a:p>
          <a:endParaRPr lang="es-ES"/>
        </a:p>
      </dgm:t>
    </dgm:pt>
    <dgm:pt modelId="{280AEF7D-6DED-4B59-8BEA-97F618AE7E36}" type="sibTrans" cxnId="{62F70CE3-DE8B-4BF6-A4CF-7C62AD30D11D}">
      <dgm:prSet/>
      <dgm:spPr/>
      <dgm:t>
        <a:bodyPr/>
        <a:lstStyle/>
        <a:p>
          <a:endParaRPr lang="es-ES"/>
        </a:p>
      </dgm:t>
    </dgm:pt>
    <dgm:pt modelId="{6EF79CD8-7AD7-440A-AF2A-62C33DE152F0}">
      <dgm:prSet phldrT="[Texto]"/>
      <dgm:spPr/>
      <dgm:t>
        <a:bodyPr/>
        <a:lstStyle/>
        <a:p>
          <a:r>
            <a:rPr lang="es-ES" dirty="0"/>
            <a:t>Producto</a:t>
          </a:r>
        </a:p>
      </dgm:t>
    </dgm:pt>
    <dgm:pt modelId="{9234E95A-BE06-4596-B933-1F063BF84A88}" type="parTrans" cxnId="{4C21250A-5526-4147-B70C-80E7F46973CD}">
      <dgm:prSet/>
      <dgm:spPr/>
      <dgm:t>
        <a:bodyPr/>
        <a:lstStyle/>
        <a:p>
          <a:endParaRPr lang="es-ES"/>
        </a:p>
      </dgm:t>
    </dgm:pt>
    <dgm:pt modelId="{65A40228-7FF2-4E68-AA84-EE7A444C6A0A}" type="sibTrans" cxnId="{4C21250A-5526-4147-B70C-80E7F46973CD}">
      <dgm:prSet/>
      <dgm:spPr/>
      <dgm:t>
        <a:bodyPr/>
        <a:lstStyle/>
        <a:p>
          <a:endParaRPr lang="es-ES"/>
        </a:p>
      </dgm:t>
    </dgm:pt>
    <dgm:pt modelId="{93033E9E-421A-4820-8049-E6B789D36572}">
      <dgm:prSet phldrT="[Texto]" custT="1"/>
      <dgm:spPr/>
      <dgm:t>
        <a:bodyPr/>
        <a:lstStyle/>
        <a:p>
          <a:r>
            <a:rPr lang="es-ES" sz="2400" dirty="0"/>
            <a:t>entero c = 3*3=9;</a:t>
          </a:r>
        </a:p>
      </dgm:t>
    </dgm:pt>
    <dgm:pt modelId="{284F9557-078F-4AAE-8DFD-D747119AC430}" type="parTrans" cxnId="{077409DD-D725-47FF-B35E-F1867E7A736F}">
      <dgm:prSet/>
      <dgm:spPr/>
      <dgm:t>
        <a:bodyPr/>
        <a:lstStyle/>
        <a:p>
          <a:endParaRPr lang="es-ES"/>
        </a:p>
      </dgm:t>
    </dgm:pt>
    <dgm:pt modelId="{8F4E0E02-C185-4304-AE13-F163EF51B128}" type="sibTrans" cxnId="{077409DD-D725-47FF-B35E-F1867E7A736F}">
      <dgm:prSet/>
      <dgm:spPr/>
      <dgm:t>
        <a:bodyPr/>
        <a:lstStyle/>
        <a:p>
          <a:endParaRPr lang="es-ES"/>
        </a:p>
      </dgm:t>
    </dgm:pt>
    <dgm:pt modelId="{C42BF56F-B0F1-42A6-9AC8-F20881051F6B}">
      <dgm:prSet phldrT="[Texto]" custT="1"/>
      <dgm:spPr/>
      <dgm:t>
        <a:bodyPr/>
        <a:lstStyle/>
        <a:p>
          <a:r>
            <a:rPr lang="es-ES" sz="2400" dirty="0"/>
            <a:t>entero a = 5+6 = 11;</a:t>
          </a:r>
          <a:br>
            <a:rPr lang="es-ES" sz="2400" dirty="0"/>
          </a:br>
          <a:endParaRPr lang="es-ES" sz="2400" dirty="0"/>
        </a:p>
      </dgm:t>
    </dgm:pt>
    <dgm:pt modelId="{B71BE692-0694-4741-997E-914A05B9E894}" type="sibTrans" cxnId="{F4775D8C-CA5D-459F-A54B-CD9CCC8A2C9D}">
      <dgm:prSet/>
      <dgm:spPr/>
      <dgm:t>
        <a:bodyPr/>
        <a:lstStyle/>
        <a:p>
          <a:endParaRPr lang="es-ES"/>
        </a:p>
      </dgm:t>
    </dgm:pt>
    <dgm:pt modelId="{91168D7F-6A57-42D4-9698-3C0D8F448855}" type="parTrans" cxnId="{F4775D8C-CA5D-459F-A54B-CD9CCC8A2C9D}">
      <dgm:prSet/>
      <dgm:spPr/>
      <dgm:t>
        <a:bodyPr/>
        <a:lstStyle/>
        <a:p>
          <a:endParaRPr lang="es-ES"/>
        </a:p>
      </dgm:t>
    </dgm:pt>
    <dgm:pt modelId="{0A6DDB31-A9A7-4478-816E-7E937A131069}" type="pres">
      <dgm:prSet presAssocID="{E359799F-A959-47EB-BA30-3B4938063C9D}" presName="Name0" presStyleCnt="0">
        <dgm:presLayoutVars>
          <dgm:dir/>
          <dgm:animLvl val="lvl"/>
          <dgm:resizeHandles val="exact"/>
        </dgm:presLayoutVars>
      </dgm:prSet>
      <dgm:spPr/>
      <dgm:t>
        <a:bodyPr/>
        <a:lstStyle/>
        <a:p>
          <a:endParaRPr lang="es-ES"/>
        </a:p>
      </dgm:t>
    </dgm:pt>
    <dgm:pt modelId="{36842A48-F0EC-4335-A403-E58591E04169}" type="pres">
      <dgm:prSet presAssocID="{7E116782-EE64-4894-B454-F862C450B44B}" presName="composite" presStyleCnt="0"/>
      <dgm:spPr/>
    </dgm:pt>
    <dgm:pt modelId="{0FA4AFB1-1697-4DBF-ABBE-352A0BBBFFE4}" type="pres">
      <dgm:prSet presAssocID="{7E116782-EE64-4894-B454-F862C450B44B}" presName="parTx" presStyleLbl="alignNode1" presStyleIdx="0" presStyleCnt="3" custLinFactNeighborX="-19409" custLinFactNeighborY="-1471">
        <dgm:presLayoutVars>
          <dgm:chMax val="0"/>
          <dgm:chPref val="0"/>
          <dgm:bulletEnabled val="1"/>
        </dgm:presLayoutVars>
      </dgm:prSet>
      <dgm:spPr/>
      <dgm:t>
        <a:bodyPr/>
        <a:lstStyle/>
        <a:p>
          <a:endParaRPr lang="es-ES"/>
        </a:p>
      </dgm:t>
    </dgm:pt>
    <dgm:pt modelId="{868986E1-2CDA-40DF-BB08-3A74BB6EE738}" type="pres">
      <dgm:prSet presAssocID="{7E116782-EE64-4894-B454-F862C450B44B}" presName="desTx" presStyleLbl="alignAccFollowNode1" presStyleIdx="0" presStyleCnt="3">
        <dgm:presLayoutVars>
          <dgm:bulletEnabled val="1"/>
        </dgm:presLayoutVars>
      </dgm:prSet>
      <dgm:spPr/>
      <dgm:t>
        <a:bodyPr/>
        <a:lstStyle/>
        <a:p>
          <a:endParaRPr lang="es-ES"/>
        </a:p>
      </dgm:t>
    </dgm:pt>
    <dgm:pt modelId="{8714364B-C2A4-44E0-8B56-45145A8107BC}" type="pres">
      <dgm:prSet presAssocID="{F70C0A7E-7F72-4FCC-BB61-A14E0446AEAE}" presName="space" presStyleCnt="0"/>
      <dgm:spPr/>
    </dgm:pt>
    <dgm:pt modelId="{1DEDE35C-3DA0-4645-9420-BC0757AD92D5}" type="pres">
      <dgm:prSet presAssocID="{FFCE6EC4-8C08-4556-B816-ED2B0486DD84}" presName="composite" presStyleCnt="0"/>
      <dgm:spPr/>
    </dgm:pt>
    <dgm:pt modelId="{BF75C198-DD9C-4785-8914-7B96BA2645B1}" type="pres">
      <dgm:prSet presAssocID="{FFCE6EC4-8C08-4556-B816-ED2B0486DD84}" presName="parTx" presStyleLbl="alignNode1" presStyleIdx="1" presStyleCnt="3">
        <dgm:presLayoutVars>
          <dgm:chMax val="0"/>
          <dgm:chPref val="0"/>
          <dgm:bulletEnabled val="1"/>
        </dgm:presLayoutVars>
      </dgm:prSet>
      <dgm:spPr/>
      <dgm:t>
        <a:bodyPr/>
        <a:lstStyle/>
        <a:p>
          <a:endParaRPr lang="es-ES"/>
        </a:p>
      </dgm:t>
    </dgm:pt>
    <dgm:pt modelId="{8FA37658-D849-40F9-8B65-D4ADFF061D2E}" type="pres">
      <dgm:prSet presAssocID="{FFCE6EC4-8C08-4556-B816-ED2B0486DD84}" presName="desTx" presStyleLbl="alignAccFollowNode1" presStyleIdx="1" presStyleCnt="3">
        <dgm:presLayoutVars>
          <dgm:bulletEnabled val="1"/>
        </dgm:presLayoutVars>
      </dgm:prSet>
      <dgm:spPr/>
      <dgm:t>
        <a:bodyPr/>
        <a:lstStyle/>
        <a:p>
          <a:endParaRPr lang="es-ES"/>
        </a:p>
      </dgm:t>
    </dgm:pt>
    <dgm:pt modelId="{F90EAFA4-65FE-4EC0-A66F-6690E3A5A3DD}" type="pres">
      <dgm:prSet presAssocID="{6A7A188D-F137-4BDA-8644-A52555357ED9}" presName="space" presStyleCnt="0"/>
      <dgm:spPr/>
    </dgm:pt>
    <dgm:pt modelId="{A3588668-A296-4E43-881F-9DEB2D23F0FC}" type="pres">
      <dgm:prSet presAssocID="{6EF79CD8-7AD7-440A-AF2A-62C33DE152F0}" presName="composite" presStyleCnt="0"/>
      <dgm:spPr/>
    </dgm:pt>
    <dgm:pt modelId="{C08D4980-3705-4E91-92C2-7571AD5D6217}" type="pres">
      <dgm:prSet presAssocID="{6EF79CD8-7AD7-440A-AF2A-62C33DE152F0}" presName="parTx" presStyleLbl="alignNode1" presStyleIdx="2" presStyleCnt="3">
        <dgm:presLayoutVars>
          <dgm:chMax val="0"/>
          <dgm:chPref val="0"/>
          <dgm:bulletEnabled val="1"/>
        </dgm:presLayoutVars>
      </dgm:prSet>
      <dgm:spPr/>
      <dgm:t>
        <a:bodyPr/>
        <a:lstStyle/>
        <a:p>
          <a:endParaRPr lang="es-ES"/>
        </a:p>
      </dgm:t>
    </dgm:pt>
    <dgm:pt modelId="{4511A44A-BCCE-432A-9EC6-8F0FB2A5CC54}" type="pres">
      <dgm:prSet presAssocID="{6EF79CD8-7AD7-440A-AF2A-62C33DE152F0}" presName="desTx" presStyleLbl="alignAccFollowNode1" presStyleIdx="2" presStyleCnt="3">
        <dgm:presLayoutVars>
          <dgm:bulletEnabled val="1"/>
        </dgm:presLayoutVars>
      </dgm:prSet>
      <dgm:spPr/>
      <dgm:t>
        <a:bodyPr/>
        <a:lstStyle/>
        <a:p>
          <a:endParaRPr lang="es-ES"/>
        </a:p>
      </dgm:t>
    </dgm:pt>
  </dgm:ptLst>
  <dgm:cxnLst>
    <dgm:cxn modelId="{CBF74CC2-A930-4017-B5BF-E04CF6B50066}" srcId="{E359799F-A959-47EB-BA30-3B4938063C9D}" destId="{FFCE6EC4-8C08-4556-B816-ED2B0486DD84}" srcOrd="1" destOrd="0" parTransId="{A12F7A6C-2442-4A6D-8190-EECBD19884A3}" sibTransId="{6A7A188D-F137-4BDA-8644-A52555357ED9}"/>
    <dgm:cxn modelId="{077409DD-D725-47FF-B35E-F1867E7A736F}" srcId="{6EF79CD8-7AD7-440A-AF2A-62C33DE152F0}" destId="{93033E9E-421A-4820-8049-E6B789D36572}" srcOrd="0" destOrd="0" parTransId="{284F9557-078F-4AAE-8DFD-D747119AC430}" sibTransId="{8F4E0E02-C185-4304-AE13-F163EF51B128}"/>
    <dgm:cxn modelId="{22E13D95-34D5-4303-AD2C-2633A1972B79}" type="presOf" srcId="{8F4449E3-C98C-4D52-9E72-16D3E54F7417}" destId="{8FA37658-D849-40F9-8B65-D4ADFF061D2E}" srcOrd="0" destOrd="0" presId="urn:microsoft.com/office/officeart/2005/8/layout/hList1"/>
    <dgm:cxn modelId="{4C21250A-5526-4147-B70C-80E7F46973CD}" srcId="{E359799F-A959-47EB-BA30-3B4938063C9D}" destId="{6EF79CD8-7AD7-440A-AF2A-62C33DE152F0}" srcOrd="2" destOrd="0" parTransId="{9234E95A-BE06-4596-B933-1F063BF84A88}" sibTransId="{65A40228-7FF2-4E68-AA84-EE7A444C6A0A}"/>
    <dgm:cxn modelId="{62F70CE3-DE8B-4BF6-A4CF-7C62AD30D11D}" srcId="{FFCE6EC4-8C08-4556-B816-ED2B0486DD84}" destId="{8F4449E3-C98C-4D52-9E72-16D3E54F7417}" srcOrd="0" destOrd="0" parTransId="{FED94673-C97F-4AFD-8A04-B146E2C29FEA}" sibTransId="{280AEF7D-6DED-4B59-8BEA-97F618AE7E36}"/>
    <dgm:cxn modelId="{90B70870-7E0D-49CF-9ED6-6CBC5A10B623}" type="presOf" srcId="{FFCE6EC4-8C08-4556-B816-ED2B0486DD84}" destId="{BF75C198-DD9C-4785-8914-7B96BA2645B1}" srcOrd="0" destOrd="0" presId="urn:microsoft.com/office/officeart/2005/8/layout/hList1"/>
    <dgm:cxn modelId="{94CF4BE1-D46C-4C68-B4DC-F396B387C4CB}" type="presOf" srcId="{E359799F-A959-47EB-BA30-3B4938063C9D}" destId="{0A6DDB31-A9A7-4478-816E-7E937A131069}" srcOrd="0" destOrd="0" presId="urn:microsoft.com/office/officeart/2005/8/layout/hList1"/>
    <dgm:cxn modelId="{E6D3A2B4-34FE-4712-81FD-2DB289813C6B}" srcId="{E359799F-A959-47EB-BA30-3B4938063C9D}" destId="{7E116782-EE64-4894-B454-F862C450B44B}" srcOrd="0" destOrd="0" parTransId="{810E7D94-4E66-4827-B8C4-82817727D751}" sibTransId="{F70C0A7E-7F72-4FCC-BB61-A14E0446AEAE}"/>
    <dgm:cxn modelId="{F4775D8C-CA5D-459F-A54B-CD9CCC8A2C9D}" srcId="{7E116782-EE64-4894-B454-F862C450B44B}" destId="{C42BF56F-B0F1-42A6-9AC8-F20881051F6B}" srcOrd="0" destOrd="0" parTransId="{91168D7F-6A57-42D4-9698-3C0D8F448855}" sibTransId="{B71BE692-0694-4741-997E-914A05B9E894}"/>
    <dgm:cxn modelId="{52D03B0E-1C41-4428-921A-FFD06828030F}" type="presOf" srcId="{93033E9E-421A-4820-8049-E6B789D36572}" destId="{4511A44A-BCCE-432A-9EC6-8F0FB2A5CC54}" srcOrd="0" destOrd="0" presId="urn:microsoft.com/office/officeart/2005/8/layout/hList1"/>
    <dgm:cxn modelId="{0255E801-9377-4706-B642-C72ED763B675}" type="presOf" srcId="{6EF79CD8-7AD7-440A-AF2A-62C33DE152F0}" destId="{C08D4980-3705-4E91-92C2-7571AD5D6217}" srcOrd="0" destOrd="0" presId="urn:microsoft.com/office/officeart/2005/8/layout/hList1"/>
    <dgm:cxn modelId="{2C1480AF-2A3D-4785-8DF3-5B291A2B7FE2}" type="presOf" srcId="{7E116782-EE64-4894-B454-F862C450B44B}" destId="{0FA4AFB1-1697-4DBF-ABBE-352A0BBBFFE4}" srcOrd="0" destOrd="0" presId="urn:microsoft.com/office/officeart/2005/8/layout/hList1"/>
    <dgm:cxn modelId="{8017FF13-C6D8-4319-AB1F-1473BC2111F1}" type="presOf" srcId="{C42BF56F-B0F1-42A6-9AC8-F20881051F6B}" destId="{868986E1-2CDA-40DF-BB08-3A74BB6EE738}" srcOrd="0" destOrd="0" presId="urn:microsoft.com/office/officeart/2005/8/layout/hList1"/>
    <dgm:cxn modelId="{E4E68022-A6B4-4EAD-9B29-807697B0300F}" type="presParOf" srcId="{0A6DDB31-A9A7-4478-816E-7E937A131069}" destId="{36842A48-F0EC-4335-A403-E58591E04169}" srcOrd="0" destOrd="0" presId="urn:microsoft.com/office/officeart/2005/8/layout/hList1"/>
    <dgm:cxn modelId="{47BEC678-859B-4A07-8DBE-26882A1658E7}" type="presParOf" srcId="{36842A48-F0EC-4335-A403-E58591E04169}" destId="{0FA4AFB1-1697-4DBF-ABBE-352A0BBBFFE4}" srcOrd="0" destOrd="0" presId="urn:microsoft.com/office/officeart/2005/8/layout/hList1"/>
    <dgm:cxn modelId="{C01A6596-32FE-4302-AA31-4E3C1EC43363}" type="presParOf" srcId="{36842A48-F0EC-4335-A403-E58591E04169}" destId="{868986E1-2CDA-40DF-BB08-3A74BB6EE738}" srcOrd="1" destOrd="0" presId="urn:microsoft.com/office/officeart/2005/8/layout/hList1"/>
    <dgm:cxn modelId="{8ECA317F-BC07-4470-BF9A-8B135F2CE1D1}" type="presParOf" srcId="{0A6DDB31-A9A7-4478-816E-7E937A131069}" destId="{8714364B-C2A4-44E0-8B56-45145A8107BC}" srcOrd="1" destOrd="0" presId="urn:microsoft.com/office/officeart/2005/8/layout/hList1"/>
    <dgm:cxn modelId="{51878FED-2E79-4385-96EC-733A50396880}" type="presParOf" srcId="{0A6DDB31-A9A7-4478-816E-7E937A131069}" destId="{1DEDE35C-3DA0-4645-9420-BC0757AD92D5}" srcOrd="2" destOrd="0" presId="urn:microsoft.com/office/officeart/2005/8/layout/hList1"/>
    <dgm:cxn modelId="{0119348E-53C8-48E6-8779-BDC04E965210}" type="presParOf" srcId="{1DEDE35C-3DA0-4645-9420-BC0757AD92D5}" destId="{BF75C198-DD9C-4785-8914-7B96BA2645B1}" srcOrd="0" destOrd="0" presId="urn:microsoft.com/office/officeart/2005/8/layout/hList1"/>
    <dgm:cxn modelId="{D03CA1A9-3E89-4E10-8403-23E7D0088886}" type="presParOf" srcId="{1DEDE35C-3DA0-4645-9420-BC0757AD92D5}" destId="{8FA37658-D849-40F9-8B65-D4ADFF061D2E}" srcOrd="1" destOrd="0" presId="urn:microsoft.com/office/officeart/2005/8/layout/hList1"/>
    <dgm:cxn modelId="{D6282208-C313-4902-BB27-F3AC29A67675}" type="presParOf" srcId="{0A6DDB31-A9A7-4478-816E-7E937A131069}" destId="{F90EAFA4-65FE-4EC0-A66F-6690E3A5A3DD}" srcOrd="3" destOrd="0" presId="urn:microsoft.com/office/officeart/2005/8/layout/hList1"/>
    <dgm:cxn modelId="{5543C8AD-59D0-4B23-8EEF-4487D1CBEA04}" type="presParOf" srcId="{0A6DDB31-A9A7-4478-816E-7E937A131069}" destId="{A3588668-A296-4E43-881F-9DEB2D23F0FC}" srcOrd="4" destOrd="0" presId="urn:microsoft.com/office/officeart/2005/8/layout/hList1"/>
    <dgm:cxn modelId="{DB2D0BAB-1BDB-47D0-81E4-BC59E0D976E6}" type="presParOf" srcId="{A3588668-A296-4E43-881F-9DEB2D23F0FC}" destId="{C08D4980-3705-4E91-92C2-7571AD5D6217}" srcOrd="0" destOrd="0" presId="urn:microsoft.com/office/officeart/2005/8/layout/hList1"/>
    <dgm:cxn modelId="{D559DCD5-9EDA-4D4F-8BBF-5DCC281F26E2}" type="presParOf" srcId="{A3588668-A296-4E43-881F-9DEB2D23F0FC}" destId="{4511A44A-BCCE-432A-9EC6-8F0FB2A5CC54}"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71560D2-FC72-4EC5-A07C-F02AE86E7A2C}"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s-ES"/>
        </a:p>
      </dgm:t>
    </dgm:pt>
    <dgm:pt modelId="{160DFED8-465A-46D6-8442-C2492EE9DEF8}">
      <dgm:prSet phldrT="[Texto]" custT="1"/>
      <dgm:spPr/>
      <dgm:t>
        <a:bodyPr/>
        <a:lstStyle/>
        <a:p>
          <a:r>
            <a:rPr lang="es-ES" sz="2000" dirty="0"/>
            <a:t>División</a:t>
          </a:r>
        </a:p>
      </dgm:t>
    </dgm:pt>
    <dgm:pt modelId="{68A4612E-505A-440B-B08B-AD09F9E413B6}" type="parTrans" cxnId="{185DC492-A15F-4E14-B94B-2984C6A5D552}">
      <dgm:prSet/>
      <dgm:spPr/>
      <dgm:t>
        <a:bodyPr/>
        <a:lstStyle/>
        <a:p>
          <a:endParaRPr lang="es-ES"/>
        </a:p>
      </dgm:t>
    </dgm:pt>
    <dgm:pt modelId="{F05EB882-1FD8-4E80-8119-2A5F8F7E7A94}" type="sibTrans" cxnId="{185DC492-A15F-4E14-B94B-2984C6A5D552}">
      <dgm:prSet/>
      <dgm:spPr/>
      <dgm:t>
        <a:bodyPr/>
        <a:lstStyle/>
        <a:p>
          <a:endParaRPr lang="es-ES"/>
        </a:p>
      </dgm:t>
    </dgm:pt>
    <dgm:pt modelId="{DA4AD55B-6E25-4849-AC36-EC95383704A9}">
      <dgm:prSet phldrT="[Texto]" custT="1"/>
      <dgm:spPr/>
      <dgm:t>
        <a:bodyPr/>
        <a:lstStyle/>
        <a:p>
          <a:r>
            <a:rPr lang="es-ES" sz="2400" dirty="0"/>
            <a:t>flotante d = 40/10 = 4.0</a:t>
          </a:r>
          <a:r>
            <a:rPr lang="es-ES" sz="2600" dirty="0"/>
            <a:t>;</a:t>
          </a:r>
        </a:p>
      </dgm:t>
    </dgm:pt>
    <dgm:pt modelId="{6D36B4D9-E876-4A41-B3D7-812A8B3FFC85}" type="parTrans" cxnId="{81CA3CD8-4F2A-4D6B-8B7F-5F50EDBCA681}">
      <dgm:prSet/>
      <dgm:spPr/>
      <dgm:t>
        <a:bodyPr/>
        <a:lstStyle/>
        <a:p>
          <a:endParaRPr lang="es-ES"/>
        </a:p>
      </dgm:t>
    </dgm:pt>
    <dgm:pt modelId="{9BEE2629-07C0-4DB2-A593-28D318349993}" type="sibTrans" cxnId="{81CA3CD8-4F2A-4D6B-8B7F-5F50EDBCA681}">
      <dgm:prSet/>
      <dgm:spPr/>
      <dgm:t>
        <a:bodyPr/>
        <a:lstStyle/>
        <a:p>
          <a:endParaRPr lang="es-ES"/>
        </a:p>
      </dgm:t>
    </dgm:pt>
    <dgm:pt modelId="{9CF53EFE-2F23-4644-8D92-E0B1CA23CB4F}">
      <dgm:prSet phldrT="[Texto]" custT="1"/>
      <dgm:spPr/>
      <dgm:t>
        <a:bodyPr/>
        <a:lstStyle/>
        <a:p>
          <a:r>
            <a:rPr lang="es-ES" sz="2000" dirty="0"/>
            <a:t>Resto</a:t>
          </a:r>
        </a:p>
      </dgm:t>
    </dgm:pt>
    <dgm:pt modelId="{2CD44473-C2C1-45C1-B4DA-553FA0E8B22C}" type="parTrans" cxnId="{A508846B-9DD6-4F15-85F0-B9639DE825E8}">
      <dgm:prSet/>
      <dgm:spPr/>
      <dgm:t>
        <a:bodyPr/>
        <a:lstStyle/>
        <a:p>
          <a:endParaRPr lang="es-ES"/>
        </a:p>
      </dgm:t>
    </dgm:pt>
    <dgm:pt modelId="{B3D4D15E-F2B5-4BE4-944C-F7F515CD0BCB}" type="sibTrans" cxnId="{A508846B-9DD6-4F15-85F0-B9639DE825E8}">
      <dgm:prSet/>
      <dgm:spPr/>
      <dgm:t>
        <a:bodyPr/>
        <a:lstStyle/>
        <a:p>
          <a:endParaRPr lang="es-ES"/>
        </a:p>
      </dgm:t>
    </dgm:pt>
    <dgm:pt modelId="{F55DB04B-B0B8-4B33-A462-EFD0B70F4299}">
      <dgm:prSet phldrT="[Texto]" custT="1"/>
      <dgm:spPr/>
      <dgm:t>
        <a:bodyPr/>
        <a:lstStyle/>
        <a:p>
          <a:r>
            <a:rPr lang="es-ES" sz="2400" dirty="0"/>
            <a:t>entero e= 50 % 8=2;</a:t>
          </a:r>
        </a:p>
      </dgm:t>
    </dgm:pt>
    <dgm:pt modelId="{0C90AED8-09F8-4027-952E-2D82D2016CC6}" type="parTrans" cxnId="{7B234500-E01C-4D31-AD95-C8791C0585AC}">
      <dgm:prSet/>
      <dgm:spPr/>
      <dgm:t>
        <a:bodyPr/>
        <a:lstStyle/>
        <a:p>
          <a:endParaRPr lang="es-ES"/>
        </a:p>
      </dgm:t>
    </dgm:pt>
    <dgm:pt modelId="{17369BAE-CAF8-4E2E-B871-DCFC9D936E2E}" type="sibTrans" cxnId="{7B234500-E01C-4D31-AD95-C8791C0585AC}">
      <dgm:prSet/>
      <dgm:spPr/>
      <dgm:t>
        <a:bodyPr/>
        <a:lstStyle/>
        <a:p>
          <a:endParaRPr lang="es-ES"/>
        </a:p>
      </dgm:t>
    </dgm:pt>
    <dgm:pt modelId="{6968F775-2705-4574-8AFA-DEE5B780CFBF}" type="pres">
      <dgm:prSet presAssocID="{871560D2-FC72-4EC5-A07C-F02AE86E7A2C}" presName="Name0" presStyleCnt="0">
        <dgm:presLayoutVars>
          <dgm:dir/>
          <dgm:animLvl val="lvl"/>
          <dgm:resizeHandles val="exact"/>
        </dgm:presLayoutVars>
      </dgm:prSet>
      <dgm:spPr/>
      <dgm:t>
        <a:bodyPr/>
        <a:lstStyle/>
        <a:p>
          <a:endParaRPr lang="es-ES"/>
        </a:p>
      </dgm:t>
    </dgm:pt>
    <dgm:pt modelId="{92FE7CBE-B995-47C9-BCD1-F6069DA4FFE4}" type="pres">
      <dgm:prSet presAssocID="{160DFED8-465A-46D6-8442-C2492EE9DEF8}" presName="composite" presStyleCnt="0"/>
      <dgm:spPr/>
    </dgm:pt>
    <dgm:pt modelId="{84B8770A-1F21-4C96-9A1C-C2227E64BD60}" type="pres">
      <dgm:prSet presAssocID="{160DFED8-465A-46D6-8442-C2492EE9DEF8}" presName="parTx" presStyleLbl="alignNode1" presStyleIdx="0" presStyleCnt="2">
        <dgm:presLayoutVars>
          <dgm:chMax val="0"/>
          <dgm:chPref val="0"/>
          <dgm:bulletEnabled val="1"/>
        </dgm:presLayoutVars>
      </dgm:prSet>
      <dgm:spPr/>
      <dgm:t>
        <a:bodyPr/>
        <a:lstStyle/>
        <a:p>
          <a:endParaRPr lang="es-ES"/>
        </a:p>
      </dgm:t>
    </dgm:pt>
    <dgm:pt modelId="{44440FEC-E092-4CDD-B31E-6AB16A6DCA42}" type="pres">
      <dgm:prSet presAssocID="{160DFED8-465A-46D6-8442-C2492EE9DEF8}" presName="desTx" presStyleLbl="alignAccFollowNode1" presStyleIdx="0" presStyleCnt="2">
        <dgm:presLayoutVars>
          <dgm:bulletEnabled val="1"/>
        </dgm:presLayoutVars>
      </dgm:prSet>
      <dgm:spPr/>
      <dgm:t>
        <a:bodyPr/>
        <a:lstStyle/>
        <a:p>
          <a:endParaRPr lang="es-ES"/>
        </a:p>
      </dgm:t>
    </dgm:pt>
    <dgm:pt modelId="{0FB93FBB-E65A-4067-8DA2-CAC65AEA69C1}" type="pres">
      <dgm:prSet presAssocID="{F05EB882-1FD8-4E80-8119-2A5F8F7E7A94}" presName="space" presStyleCnt="0"/>
      <dgm:spPr/>
    </dgm:pt>
    <dgm:pt modelId="{D0CC58C4-F7BD-49D0-A29C-F5DF1C76F3DB}" type="pres">
      <dgm:prSet presAssocID="{9CF53EFE-2F23-4644-8D92-E0B1CA23CB4F}" presName="composite" presStyleCnt="0"/>
      <dgm:spPr/>
    </dgm:pt>
    <dgm:pt modelId="{5FA66629-3F33-4D41-BAD7-5E1056C10379}" type="pres">
      <dgm:prSet presAssocID="{9CF53EFE-2F23-4644-8D92-E0B1CA23CB4F}" presName="parTx" presStyleLbl="alignNode1" presStyleIdx="1" presStyleCnt="2">
        <dgm:presLayoutVars>
          <dgm:chMax val="0"/>
          <dgm:chPref val="0"/>
          <dgm:bulletEnabled val="1"/>
        </dgm:presLayoutVars>
      </dgm:prSet>
      <dgm:spPr/>
      <dgm:t>
        <a:bodyPr/>
        <a:lstStyle/>
        <a:p>
          <a:endParaRPr lang="es-ES"/>
        </a:p>
      </dgm:t>
    </dgm:pt>
    <dgm:pt modelId="{08AF3413-852A-4FC3-A081-038CBC14585E}" type="pres">
      <dgm:prSet presAssocID="{9CF53EFE-2F23-4644-8D92-E0B1CA23CB4F}" presName="desTx" presStyleLbl="alignAccFollowNode1" presStyleIdx="1" presStyleCnt="2">
        <dgm:presLayoutVars>
          <dgm:bulletEnabled val="1"/>
        </dgm:presLayoutVars>
      </dgm:prSet>
      <dgm:spPr/>
      <dgm:t>
        <a:bodyPr/>
        <a:lstStyle/>
        <a:p>
          <a:endParaRPr lang="es-ES"/>
        </a:p>
      </dgm:t>
    </dgm:pt>
  </dgm:ptLst>
  <dgm:cxnLst>
    <dgm:cxn modelId="{202D6CC4-443F-42C0-B295-4F0FFA740AE9}" type="presOf" srcId="{F55DB04B-B0B8-4B33-A462-EFD0B70F4299}" destId="{08AF3413-852A-4FC3-A081-038CBC14585E}" srcOrd="0" destOrd="0" presId="urn:microsoft.com/office/officeart/2005/8/layout/hList1"/>
    <dgm:cxn modelId="{7B234500-E01C-4D31-AD95-C8791C0585AC}" srcId="{9CF53EFE-2F23-4644-8D92-E0B1CA23CB4F}" destId="{F55DB04B-B0B8-4B33-A462-EFD0B70F4299}" srcOrd="0" destOrd="0" parTransId="{0C90AED8-09F8-4027-952E-2D82D2016CC6}" sibTransId="{17369BAE-CAF8-4E2E-B871-DCFC9D936E2E}"/>
    <dgm:cxn modelId="{81CA3CD8-4F2A-4D6B-8B7F-5F50EDBCA681}" srcId="{160DFED8-465A-46D6-8442-C2492EE9DEF8}" destId="{DA4AD55B-6E25-4849-AC36-EC95383704A9}" srcOrd="0" destOrd="0" parTransId="{6D36B4D9-E876-4A41-B3D7-812A8B3FFC85}" sibTransId="{9BEE2629-07C0-4DB2-A593-28D318349993}"/>
    <dgm:cxn modelId="{C2EB6633-6E22-464B-8958-7B9C01ECE981}" type="presOf" srcId="{160DFED8-465A-46D6-8442-C2492EE9DEF8}" destId="{84B8770A-1F21-4C96-9A1C-C2227E64BD60}" srcOrd="0" destOrd="0" presId="urn:microsoft.com/office/officeart/2005/8/layout/hList1"/>
    <dgm:cxn modelId="{B415970C-A224-41CE-81A3-9142367EC06B}" type="presOf" srcId="{871560D2-FC72-4EC5-A07C-F02AE86E7A2C}" destId="{6968F775-2705-4574-8AFA-DEE5B780CFBF}" srcOrd="0" destOrd="0" presId="urn:microsoft.com/office/officeart/2005/8/layout/hList1"/>
    <dgm:cxn modelId="{A508846B-9DD6-4F15-85F0-B9639DE825E8}" srcId="{871560D2-FC72-4EC5-A07C-F02AE86E7A2C}" destId="{9CF53EFE-2F23-4644-8D92-E0B1CA23CB4F}" srcOrd="1" destOrd="0" parTransId="{2CD44473-C2C1-45C1-B4DA-553FA0E8B22C}" sibTransId="{B3D4D15E-F2B5-4BE4-944C-F7F515CD0BCB}"/>
    <dgm:cxn modelId="{3BA8D32B-195D-4AB0-BBBB-6A6BB8428426}" type="presOf" srcId="{9CF53EFE-2F23-4644-8D92-E0B1CA23CB4F}" destId="{5FA66629-3F33-4D41-BAD7-5E1056C10379}" srcOrd="0" destOrd="0" presId="urn:microsoft.com/office/officeart/2005/8/layout/hList1"/>
    <dgm:cxn modelId="{CAA3EB62-733B-4C33-825B-9194C80FD3AB}" type="presOf" srcId="{DA4AD55B-6E25-4849-AC36-EC95383704A9}" destId="{44440FEC-E092-4CDD-B31E-6AB16A6DCA42}" srcOrd="0" destOrd="0" presId="urn:microsoft.com/office/officeart/2005/8/layout/hList1"/>
    <dgm:cxn modelId="{185DC492-A15F-4E14-B94B-2984C6A5D552}" srcId="{871560D2-FC72-4EC5-A07C-F02AE86E7A2C}" destId="{160DFED8-465A-46D6-8442-C2492EE9DEF8}" srcOrd="0" destOrd="0" parTransId="{68A4612E-505A-440B-B08B-AD09F9E413B6}" sibTransId="{F05EB882-1FD8-4E80-8119-2A5F8F7E7A94}"/>
    <dgm:cxn modelId="{8511AD2B-906C-44EB-BBAB-28118661D5E2}" type="presParOf" srcId="{6968F775-2705-4574-8AFA-DEE5B780CFBF}" destId="{92FE7CBE-B995-47C9-BCD1-F6069DA4FFE4}" srcOrd="0" destOrd="0" presId="urn:microsoft.com/office/officeart/2005/8/layout/hList1"/>
    <dgm:cxn modelId="{4DFD2EF2-8A4A-4FB7-8670-E783881AF329}" type="presParOf" srcId="{92FE7CBE-B995-47C9-BCD1-F6069DA4FFE4}" destId="{84B8770A-1F21-4C96-9A1C-C2227E64BD60}" srcOrd="0" destOrd="0" presId="urn:microsoft.com/office/officeart/2005/8/layout/hList1"/>
    <dgm:cxn modelId="{A0B141F5-EC38-4033-9A03-B6A1A543B0FE}" type="presParOf" srcId="{92FE7CBE-B995-47C9-BCD1-F6069DA4FFE4}" destId="{44440FEC-E092-4CDD-B31E-6AB16A6DCA42}" srcOrd="1" destOrd="0" presId="urn:microsoft.com/office/officeart/2005/8/layout/hList1"/>
    <dgm:cxn modelId="{C079F68B-E1AE-4C69-A975-B4B478A486F4}" type="presParOf" srcId="{6968F775-2705-4574-8AFA-DEE5B780CFBF}" destId="{0FB93FBB-E65A-4067-8DA2-CAC65AEA69C1}" srcOrd="1" destOrd="0" presId="urn:microsoft.com/office/officeart/2005/8/layout/hList1"/>
    <dgm:cxn modelId="{C84E1B04-9412-4C88-A5FB-B937E8D9830D}" type="presParOf" srcId="{6968F775-2705-4574-8AFA-DEE5B780CFBF}" destId="{D0CC58C4-F7BD-49D0-A29C-F5DF1C76F3DB}" srcOrd="2" destOrd="0" presId="urn:microsoft.com/office/officeart/2005/8/layout/hList1"/>
    <dgm:cxn modelId="{B09A068F-0A33-43A2-9C00-CCD096B38225}" type="presParOf" srcId="{D0CC58C4-F7BD-49D0-A29C-F5DF1C76F3DB}" destId="{5FA66629-3F33-4D41-BAD7-5E1056C10379}" srcOrd="0" destOrd="0" presId="urn:microsoft.com/office/officeart/2005/8/layout/hList1"/>
    <dgm:cxn modelId="{FCDC4907-EE3D-4C40-8DCF-5973BC2332CE}" type="presParOf" srcId="{D0CC58C4-F7BD-49D0-A29C-F5DF1C76F3DB}" destId="{08AF3413-852A-4FC3-A081-038CBC14585E}" srcOrd="1" destOrd="0" presId="urn:microsoft.com/office/officeart/2005/8/layout/hList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359799F-A959-47EB-BA30-3B4938063C9D}"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s-ES"/>
        </a:p>
      </dgm:t>
    </dgm:pt>
    <dgm:pt modelId="{7E116782-EE64-4894-B454-F862C450B44B}">
      <dgm:prSet phldrT="[Texto]" custT="1"/>
      <dgm:spPr/>
      <dgm:t>
        <a:bodyPr/>
        <a:lstStyle/>
        <a:p>
          <a:r>
            <a:rPr lang="es-ES" sz="2800" dirty="0"/>
            <a:t>++</a:t>
          </a:r>
        </a:p>
      </dgm:t>
    </dgm:pt>
    <dgm:pt modelId="{810E7D94-4E66-4827-B8C4-82817727D751}" type="parTrans" cxnId="{E6D3A2B4-34FE-4712-81FD-2DB289813C6B}">
      <dgm:prSet/>
      <dgm:spPr/>
      <dgm:t>
        <a:bodyPr/>
        <a:lstStyle/>
        <a:p>
          <a:endParaRPr lang="es-ES"/>
        </a:p>
      </dgm:t>
    </dgm:pt>
    <dgm:pt modelId="{F70C0A7E-7F72-4FCC-BB61-A14E0446AEAE}" type="sibTrans" cxnId="{E6D3A2B4-34FE-4712-81FD-2DB289813C6B}">
      <dgm:prSet/>
      <dgm:spPr/>
      <dgm:t>
        <a:bodyPr/>
        <a:lstStyle/>
        <a:p>
          <a:endParaRPr lang="es-ES"/>
        </a:p>
      </dgm:t>
    </dgm:pt>
    <dgm:pt modelId="{C42BF56F-B0F1-42A6-9AC8-F20881051F6B}">
      <dgm:prSet phldrT="[Texto]" custT="1"/>
      <dgm:spPr/>
      <dgm:t>
        <a:bodyPr/>
        <a:lstStyle/>
        <a:p>
          <a:r>
            <a:rPr lang="es-ES" sz="2400" dirty="0"/>
            <a:t>entero a = 5+6 = 11;</a:t>
          </a:r>
          <a:br>
            <a:rPr lang="es-ES" sz="2400" dirty="0"/>
          </a:br>
          <a:r>
            <a:rPr lang="es-ES" sz="2400" dirty="0"/>
            <a:t>a++;</a:t>
          </a:r>
          <a:br>
            <a:rPr lang="es-ES" sz="2400" dirty="0"/>
          </a:br>
          <a:r>
            <a:rPr lang="es-ES" sz="2400" dirty="0"/>
            <a:t>a=12</a:t>
          </a:r>
          <a:br>
            <a:rPr lang="es-ES" sz="2400" dirty="0"/>
          </a:br>
          <a:endParaRPr lang="es-ES" sz="2400" dirty="0"/>
        </a:p>
      </dgm:t>
    </dgm:pt>
    <dgm:pt modelId="{91168D7F-6A57-42D4-9698-3C0D8F448855}" type="parTrans" cxnId="{F4775D8C-CA5D-459F-A54B-CD9CCC8A2C9D}">
      <dgm:prSet/>
      <dgm:spPr/>
      <dgm:t>
        <a:bodyPr/>
        <a:lstStyle/>
        <a:p>
          <a:endParaRPr lang="es-ES"/>
        </a:p>
      </dgm:t>
    </dgm:pt>
    <dgm:pt modelId="{B71BE692-0694-4741-997E-914A05B9E894}" type="sibTrans" cxnId="{F4775D8C-CA5D-459F-A54B-CD9CCC8A2C9D}">
      <dgm:prSet/>
      <dgm:spPr/>
      <dgm:t>
        <a:bodyPr/>
        <a:lstStyle/>
        <a:p>
          <a:endParaRPr lang="es-ES"/>
        </a:p>
      </dgm:t>
    </dgm:pt>
    <dgm:pt modelId="{FFCE6EC4-8C08-4556-B816-ED2B0486DD84}">
      <dgm:prSet phldrT="[Texto]" custT="1"/>
      <dgm:spPr/>
      <dgm:t>
        <a:bodyPr/>
        <a:lstStyle/>
        <a:p>
          <a:r>
            <a:rPr lang="es-ES" sz="2800" dirty="0"/>
            <a:t>- -</a:t>
          </a:r>
        </a:p>
      </dgm:t>
    </dgm:pt>
    <dgm:pt modelId="{A12F7A6C-2442-4A6D-8190-EECBD19884A3}" type="parTrans" cxnId="{CBF74CC2-A930-4017-B5BF-E04CF6B50066}">
      <dgm:prSet/>
      <dgm:spPr/>
      <dgm:t>
        <a:bodyPr/>
        <a:lstStyle/>
        <a:p>
          <a:endParaRPr lang="es-ES"/>
        </a:p>
      </dgm:t>
    </dgm:pt>
    <dgm:pt modelId="{6A7A188D-F137-4BDA-8644-A52555357ED9}" type="sibTrans" cxnId="{CBF74CC2-A930-4017-B5BF-E04CF6B50066}">
      <dgm:prSet/>
      <dgm:spPr/>
      <dgm:t>
        <a:bodyPr/>
        <a:lstStyle/>
        <a:p>
          <a:endParaRPr lang="es-ES"/>
        </a:p>
      </dgm:t>
    </dgm:pt>
    <dgm:pt modelId="{8F4449E3-C98C-4D52-9E72-16D3E54F7417}">
      <dgm:prSet phldrT="[Texto]" custT="1"/>
      <dgm:spPr/>
      <dgm:t>
        <a:bodyPr/>
        <a:lstStyle/>
        <a:p>
          <a:r>
            <a:rPr lang="es-ES" sz="2400" dirty="0"/>
            <a:t>entero b = 15-4=11;</a:t>
          </a:r>
          <a:br>
            <a:rPr lang="es-ES" sz="2400" dirty="0"/>
          </a:br>
          <a:r>
            <a:rPr lang="es-ES" sz="2400" dirty="0"/>
            <a:t>entero --;</a:t>
          </a:r>
          <a:br>
            <a:rPr lang="es-ES" sz="2400" dirty="0"/>
          </a:br>
          <a:r>
            <a:rPr lang="es-ES" sz="2400" dirty="0"/>
            <a:t>b=10</a:t>
          </a:r>
          <a:br>
            <a:rPr lang="es-ES" sz="2400" dirty="0"/>
          </a:br>
          <a:endParaRPr lang="es-ES" sz="2400" dirty="0"/>
        </a:p>
      </dgm:t>
    </dgm:pt>
    <dgm:pt modelId="{FED94673-C97F-4AFD-8A04-B146E2C29FEA}" type="parTrans" cxnId="{62F70CE3-DE8B-4BF6-A4CF-7C62AD30D11D}">
      <dgm:prSet/>
      <dgm:spPr/>
      <dgm:t>
        <a:bodyPr/>
        <a:lstStyle/>
        <a:p>
          <a:endParaRPr lang="es-ES"/>
        </a:p>
      </dgm:t>
    </dgm:pt>
    <dgm:pt modelId="{280AEF7D-6DED-4B59-8BEA-97F618AE7E36}" type="sibTrans" cxnId="{62F70CE3-DE8B-4BF6-A4CF-7C62AD30D11D}">
      <dgm:prSet/>
      <dgm:spPr/>
      <dgm:t>
        <a:bodyPr/>
        <a:lstStyle/>
        <a:p>
          <a:endParaRPr lang="es-ES"/>
        </a:p>
      </dgm:t>
    </dgm:pt>
    <dgm:pt modelId="{6EF79CD8-7AD7-440A-AF2A-62C33DE152F0}">
      <dgm:prSet phldrT="[Texto]" custT="1"/>
      <dgm:spPr/>
      <dgm:t>
        <a:bodyPr/>
        <a:lstStyle/>
        <a:p>
          <a:r>
            <a:rPr lang="es-ES" sz="2800" dirty="0"/>
            <a:t>!</a:t>
          </a:r>
        </a:p>
      </dgm:t>
    </dgm:pt>
    <dgm:pt modelId="{9234E95A-BE06-4596-B933-1F063BF84A88}" type="parTrans" cxnId="{4C21250A-5526-4147-B70C-80E7F46973CD}">
      <dgm:prSet/>
      <dgm:spPr/>
      <dgm:t>
        <a:bodyPr/>
        <a:lstStyle/>
        <a:p>
          <a:endParaRPr lang="es-ES"/>
        </a:p>
      </dgm:t>
    </dgm:pt>
    <dgm:pt modelId="{65A40228-7FF2-4E68-AA84-EE7A444C6A0A}" type="sibTrans" cxnId="{4C21250A-5526-4147-B70C-80E7F46973CD}">
      <dgm:prSet/>
      <dgm:spPr/>
      <dgm:t>
        <a:bodyPr/>
        <a:lstStyle/>
        <a:p>
          <a:endParaRPr lang="es-ES"/>
        </a:p>
      </dgm:t>
    </dgm:pt>
    <dgm:pt modelId="{93033E9E-421A-4820-8049-E6B789D36572}">
      <dgm:prSet phldrT="[Texto]" custT="1"/>
      <dgm:spPr/>
      <dgm:t>
        <a:bodyPr/>
        <a:lstStyle/>
        <a:p>
          <a:r>
            <a:rPr lang="es-ES" sz="2400" dirty="0"/>
            <a:t>booleano b=true;</a:t>
          </a:r>
          <a:br>
            <a:rPr lang="es-ES" sz="2400" dirty="0"/>
          </a:br>
          <a:r>
            <a:rPr lang="es-ES" sz="2400" dirty="0"/>
            <a:t>a = !b;</a:t>
          </a:r>
          <a:br>
            <a:rPr lang="es-ES" sz="2400" dirty="0"/>
          </a:br>
          <a:r>
            <a:rPr lang="es-ES" sz="2400" dirty="0"/>
            <a:t>a= false</a:t>
          </a:r>
        </a:p>
      </dgm:t>
    </dgm:pt>
    <dgm:pt modelId="{284F9557-078F-4AAE-8DFD-D747119AC430}" type="parTrans" cxnId="{077409DD-D725-47FF-B35E-F1867E7A736F}">
      <dgm:prSet/>
      <dgm:spPr/>
      <dgm:t>
        <a:bodyPr/>
        <a:lstStyle/>
        <a:p>
          <a:endParaRPr lang="es-ES"/>
        </a:p>
      </dgm:t>
    </dgm:pt>
    <dgm:pt modelId="{8F4E0E02-C185-4304-AE13-F163EF51B128}" type="sibTrans" cxnId="{077409DD-D725-47FF-B35E-F1867E7A736F}">
      <dgm:prSet/>
      <dgm:spPr/>
      <dgm:t>
        <a:bodyPr/>
        <a:lstStyle/>
        <a:p>
          <a:endParaRPr lang="es-ES"/>
        </a:p>
      </dgm:t>
    </dgm:pt>
    <dgm:pt modelId="{0A6DDB31-A9A7-4478-816E-7E937A131069}" type="pres">
      <dgm:prSet presAssocID="{E359799F-A959-47EB-BA30-3B4938063C9D}" presName="Name0" presStyleCnt="0">
        <dgm:presLayoutVars>
          <dgm:dir/>
          <dgm:animLvl val="lvl"/>
          <dgm:resizeHandles val="exact"/>
        </dgm:presLayoutVars>
      </dgm:prSet>
      <dgm:spPr/>
      <dgm:t>
        <a:bodyPr/>
        <a:lstStyle/>
        <a:p>
          <a:endParaRPr lang="es-ES"/>
        </a:p>
      </dgm:t>
    </dgm:pt>
    <dgm:pt modelId="{36842A48-F0EC-4335-A403-E58591E04169}" type="pres">
      <dgm:prSet presAssocID="{7E116782-EE64-4894-B454-F862C450B44B}" presName="composite" presStyleCnt="0"/>
      <dgm:spPr/>
    </dgm:pt>
    <dgm:pt modelId="{0FA4AFB1-1697-4DBF-ABBE-352A0BBBFFE4}" type="pres">
      <dgm:prSet presAssocID="{7E116782-EE64-4894-B454-F862C450B44B}" presName="parTx" presStyleLbl="alignNode1" presStyleIdx="0" presStyleCnt="3" custLinFactNeighborX="-8606" custLinFactNeighborY="-198">
        <dgm:presLayoutVars>
          <dgm:chMax val="0"/>
          <dgm:chPref val="0"/>
          <dgm:bulletEnabled val="1"/>
        </dgm:presLayoutVars>
      </dgm:prSet>
      <dgm:spPr/>
      <dgm:t>
        <a:bodyPr/>
        <a:lstStyle/>
        <a:p>
          <a:endParaRPr lang="es-ES"/>
        </a:p>
      </dgm:t>
    </dgm:pt>
    <dgm:pt modelId="{868986E1-2CDA-40DF-BB08-3A74BB6EE738}" type="pres">
      <dgm:prSet presAssocID="{7E116782-EE64-4894-B454-F862C450B44B}" presName="desTx" presStyleLbl="alignAccFollowNode1" presStyleIdx="0" presStyleCnt="3">
        <dgm:presLayoutVars>
          <dgm:bulletEnabled val="1"/>
        </dgm:presLayoutVars>
      </dgm:prSet>
      <dgm:spPr/>
      <dgm:t>
        <a:bodyPr/>
        <a:lstStyle/>
        <a:p>
          <a:endParaRPr lang="es-ES"/>
        </a:p>
      </dgm:t>
    </dgm:pt>
    <dgm:pt modelId="{8714364B-C2A4-44E0-8B56-45145A8107BC}" type="pres">
      <dgm:prSet presAssocID="{F70C0A7E-7F72-4FCC-BB61-A14E0446AEAE}" presName="space" presStyleCnt="0"/>
      <dgm:spPr/>
    </dgm:pt>
    <dgm:pt modelId="{1DEDE35C-3DA0-4645-9420-BC0757AD92D5}" type="pres">
      <dgm:prSet presAssocID="{FFCE6EC4-8C08-4556-B816-ED2B0486DD84}" presName="composite" presStyleCnt="0"/>
      <dgm:spPr/>
    </dgm:pt>
    <dgm:pt modelId="{BF75C198-DD9C-4785-8914-7B96BA2645B1}" type="pres">
      <dgm:prSet presAssocID="{FFCE6EC4-8C08-4556-B816-ED2B0486DD84}" presName="parTx" presStyleLbl="alignNode1" presStyleIdx="1" presStyleCnt="3">
        <dgm:presLayoutVars>
          <dgm:chMax val="0"/>
          <dgm:chPref val="0"/>
          <dgm:bulletEnabled val="1"/>
        </dgm:presLayoutVars>
      </dgm:prSet>
      <dgm:spPr/>
      <dgm:t>
        <a:bodyPr/>
        <a:lstStyle/>
        <a:p>
          <a:endParaRPr lang="es-ES"/>
        </a:p>
      </dgm:t>
    </dgm:pt>
    <dgm:pt modelId="{8FA37658-D849-40F9-8B65-D4ADFF061D2E}" type="pres">
      <dgm:prSet presAssocID="{FFCE6EC4-8C08-4556-B816-ED2B0486DD84}" presName="desTx" presStyleLbl="alignAccFollowNode1" presStyleIdx="1" presStyleCnt="3">
        <dgm:presLayoutVars>
          <dgm:bulletEnabled val="1"/>
        </dgm:presLayoutVars>
      </dgm:prSet>
      <dgm:spPr/>
      <dgm:t>
        <a:bodyPr/>
        <a:lstStyle/>
        <a:p>
          <a:endParaRPr lang="es-ES"/>
        </a:p>
      </dgm:t>
    </dgm:pt>
    <dgm:pt modelId="{F90EAFA4-65FE-4EC0-A66F-6690E3A5A3DD}" type="pres">
      <dgm:prSet presAssocID="{6A7A188D-F137-4BDA-8644-A52555357ED9}" presName="space" presStyleCnt="0"/>
      <dgm:spPr/>
    </dgm:pt>
    <dgm:pt modelId="{A3588668-A296-4E43-881F-9DEB2D23F0FC}" type="pres">
      <dgm:prSet presAssocID="{6EF79CD8-7AD7-440A-AF2A-62C33DE152F0}" presName="composite" presStyleCnt="0"/>
      <dgm:spPr/>
    </dgm:pt>
    <dgm:pt modelId="{C08D4980-3705-4E91-92C2-7571AD5D6217}" type="pres">
      <dgm:prSet presAssocID="{6EF79CD8-7AD7-440A-AF2A-62C33DE152F0}" presName="parTx" presStyleLbl="alignNode1" presStyleIdx="2" presStyleCnt="3">
        <dgm:presLayoutVars>
          <dgm:chMax val="0"/>
          <dgm:chPref val="0"/>
          <dgm:bulletEnabled val="1"/>
        </dgm:presLayoutVars>
      </dgm:prSet>
      <dgm:spPr/>
      <dgm:t>
        <a:bodyPr/>
        <a:lstStyle/>
        <a:p>
          <a:endParaRPr lang="es-ES"/>
        </a:p>
      </dgm:t>
    </dgm:pt>
    <dgm:pt modelId="{4511A44A-BCCE-432A-9EC6-8F0FB2A5CC54}" type="pres">
      <dgm:prSet presAssocID="{6EF79CD8-7AD7-440A-AF2A-62C33DE152F0}" presName="desTx" presStyleLbl="alignAccFollowNode1" presStyleIdx="2" presStyleCnt="3">
        <dgm:presLayoutVars>
          <dgm:bulletEnabled val="1"/>
        </dgm:presLayoutVars>
      </dgm:prSet>
      <dgm:spPr/>
      <dgm:t>
        <a:bodyPr/>
        <a:lstStyle/>
        <a:p>
          <a:endParaRPr lang="es-ES"/>
        </a:p>
      </dgm:t>
    </dgm:pt>
  </dgm:ptLst>
  <dgm:cxnLst>
    <dgm:cxn modelId="{CBF74CC2-A930-4017-B5BF-E04CF6B50066}" srcId="{E359799F-A959-47EB-BA30-3B4938063C9D}" destId="{FFCE6EC4-8C08-4556-B816-ED2B0486DD84}" srcOrd="1" destOrd="0" parTransId="{A12F7A6C-2442-4A6D-8190-EECBD19884A3}" sibTransId="{6A7A188D-F137-4BDA-8644-A52555357ED9}"/>
    <dgm:cxn modelId="{077409DD-D725-47FF-B35E-F1867E7A736F}" srcId="{6EF79CD8-7AD7-440A-AF2A-62C33DE152F0}" destId="{93033E9E-421A-4820-8049-E6B789D36572}" srcOrd="0" destOrd="0" parTransId="{284F9557-078F-4AAE-8DFD-D747119AC430}" sibTransId="{8F4E0E02-C185-4304-AE13-F163EF51B128}"/>
    <dgm:cxn modelId="{22E13D95-34D5-4303-AD2C-2633A1972B79}" type="presOf" srcId="{8F4449E3-C98C-4D52-9E72-16D3E54F7417}" destId="{8FA37658-D849-40F9-8B65-D4ADFF061D2E}" srcOrd="0" destOrd="0" presId="urn:microsoft.com/office/officeart/2005/8/layout/hList1"/>
    <dgm:cxn modelId="{4C21250A-5526-4147-B70C-80E7F46973CD}" srcId="{E359799F-A959-47EB-BA30-3B4938063C9D}" destId="{6EF79CD8-7AD7-440A-AF2A-62C33DE152F0}" srcOrd="2" destOrd="0" parTransId="{9234E95A-BE06-4596-B933-1F063BF84A88}" sibTransId="{65A40228-7FF2-4E68-AA84-EE7A444C6A0A}"/>
    <dgm:cxn modelId="{62F70CE3-DE8B-4BF6-A4CF-7C62AD30D11D}" srcId="{FFCE6EC4-8C08-4556-B816-ED2B0486DD84}" destId="{8F4449E3-C98C-4D52-9E72-16D3E54F7417}" srcOrd="0" destOrd="0" parTransId="{FED94673-C97F-4AFD-8A04-B146E2C29FEA}" sibTransId="{280AEF7D-6DED-4B59-8BEA-97F618AE7E36}"/>
    <dgm:cxn modelId="{90B70870-7E0D-49CF-9ED6-6CBC5A10B623}" type="presOf" srcId="{FFCE6EC4-8C08-4556-B816-ED2B0486DD84}" destId="{BF75C198-DD9C-4785-8914-7B96BA2645B1}" srcOrd="0" destOrd="0" presId="urn:microsoft.com/office/officeart/2005/8/layout/hList1"/>
    <dgm:cxn modelId="{94CF4BE1-D46C-4C68-B4DC-F396B387C4CB}" type="presOf" srcId="{E359799F-A959-47EB-BA30-3B4938063C9D}" destId="{0A6DDB31-A9A7-4478-816E-7E937A131069}" srcOrd="0" destOrd="0" presId="urn:microsoft.com/office/officeart/2005/8/layout/hList1"/>
    <dgm:cxn modelId="{E6D3A2B4-34FE-4712-81FD-2DB289813C6B}" srcId="{E359799F-A959-47EB-BA30-3B4938063C9D}" destId="{7E116782-EE64-4894-B454-F862C450B44B}" srcOrd="0" destOrd="0" parTransId="{810E7D94-4E66-4827-B8C4-82817727D751}" sibTransId="{F70C0A7E-7F72-4FCC-BB61-A14E0446AEAE}"/>
    <dgm:cxn modelId="{F4775D8C-CA5D-459F-A54B-CD9CCC8A2C9D}" srcId="{7E116782-EE64-4894-B454-F862C450B44B}" destId="{C42BF56F-B0F1-42A6-9AC8-F20881051F6B}" srcOrd="0" destOrd="0" parTransId="{91168D7F-6A57-42D4-9698-3C0D8F448855}" sibTransId="{B71BE692-0694-4741-997E-914A05B9E894}"/>
    <dgm:cxn modelId="{52D03B0E-1C41-4428-921A-FFD06828030F}" type="presOf" srcId="{93033E9E-421A-4820-8049-E6B789D36572}" destId="{4511A44A-BCCE-432A-9EC6-8F0FB2A5CC54}" srcOrd="0" destOrd="0" presId="urn:microsoft.com/office/officeart/2005/8/layout/hList1"/>
    <dgm:cxn modelId="{0255E801-9377-4706-B642-C72ED763B675}" type="presOf" srcId="{6EF79CD8-7AD7-440A-AF2A-62C33DE152F0}" destId="{C08D4980-3705-4E91-92C2-7571AD5D6217}" srcOrd="0" destOrd="0" presId="urn:microsoft.com/office/officeart/2005/8/layout/hList1"/>
    <dgm:cxn modelId="{2C1480AF-2A3D-4785-8DF3-5B291A2B7FE2}" type="presOf" srcId="{7E116782-EE64-4894-B454-F862C450B44B}" destId="{0FA4AFB1-1697-4DBF-ABBE-352A0BBBFFE4}" srcOrd="0" destOrd="0" presId="urn:microsoft.com/office/officeart/2005/8/layout/hList1"/>
    <dgm:cxn modelId="{8017FF13-C6D8-4319-AB1F-1473BC2111F1}" type="presOf" srcId="{C42BF56F-B0F1-42A6-9AC8-F20881051F6B}" destId="{868986E1-2CDA-40DF-BB08-3A74BB6EE738}" srcOrd="0" destOrd="0" presId="urn:microsoft.com/office/officeart/2005/8/layout/hList1"/>
    <dgm:cxn modelId="{E4E68022-A6B4-4EAD-9B29-807697B0300F}" type="presParOf" srcId="{0A6DDB31-A9A7-4478-816E-7E937A131069}" destId="{36842A48-F0EC-4335-A403-E58591E04169}" srcOrd="0" destOrd="0" presId="urn:microsoft.com/office/officeart/2005/8/layout/hList1"/>
    <dgm:cxn modelId="{47BEC678-859B-4A07-8DBE-26882A1658E7}" type="presParOf" srcId="{36842A48-F0EC-4335-A403-E58591E04169}" destId="{0FA4AFB1-1697-4DBF-ABBE-352A0BBBFFE4}" srcOrd="0" destOrd="0" presId="urn:microsoft.com/office/officeart/2005/8/layout/hList1"/>
    <dgm:cxn modelId="{C01A6596-32FE-4302-AA31-4E3C1EC43363}" type="presParOf" srcId="{36842A48-F0EC-4335-A403-E58591E04169}" destId="{868986E1-2CDA-40DF-BB08-3A74BB6EE738}" srcOrd="1" destOrd="0" presId="urn:microsoft.com/office/officeart/2005/8/layout/hList1"/>
    <dgm:cxn modelId="{8ECA317F-BC07-4470-BF9A-8B135F2CE1D1}" type="presParOf" srcId="{0A6DDB31-A9A7-4478-816E-7E937A131069}" destId="{8714364B-C2A4-44E0-8B56-45145A8107BC}" srcOrd="1" destOrd="0" presId="urn:microsoft.com/office/officeart/2005/8/layout/hList1"/>
    <dgm:cxn modelId="{51878FED-2E79-4385-96EC-733A50396880}" type="presParOf" srcId="{0A6DDB31-A9A7-4478-816E-7E937A131069}" destId="{1DEDE35C-3DA0-4645-9420-BC0757AD92D5}" srcOrd="2" destOrd="0" presId="urn:microsoft.com/office/officeart/2005/8/layout/hList1"/>
    <dgm:cxn modelId="{0119348E-53C8-48E6-8779-BDC04E965210}" type="presParOf" srcId="{1DEDE35C-3DA0-4645-9420-BC0757AD92D5}" destId="{BF75C198-DD9C-4785-8914-7B96BA2645B1}" srcOrd="0" destOrd="0" presId="urn:microsoft.com/office/officeart/2005/8/layout/hList1"/>
    <dgm:cxn modelId="{D03CA1A9-3E89-4E10-8403-23E7D0088886}" type="presParOf" srcId="{1DEDE35C-3DA0-4645-9420-BC0757AD92D5}" destId="{8FA37658-D849-40F9-8B65-D4ADFF061D2E}" srcOrd="1" destOrd="0" presId="urn:microsoft.com/office/officeart/2005/8/layout/hList1"/>
    <dgm:cxn modelId="{D6282208-C313-4902-BB27-F3AC29A67675}" type="presParOf" srcId="{0A6DDB31-A9A7-4478-816E-7E937A131069}" destId="{F90EAFA4-65FE-4EC0-A66F-6690E3A5A3DD}" srcOrd="3" destOrd="0" presId="urn:microsoft.com/office/officeart/2005/8/layout/hList1"/>
    <dgm:cxn modelId="{5543C8AD-59D0-4B23-8EEF-4487D1CBEA04}" type="presParOf" srcId="{0A6DDB31-A9A7-4478-816E-7E937A131069}" destId="{A3588668-A296-4E43-881F-9DEB2D23F0FC}" srcOrd="4" destOrd="0" presId="urn:microsoft.com/office/officeart/2005/8/layout/hList1"/>
    <dgm:cxn modelId="{DB2D0BAB-1BDB-47D0-81E4-BC59E0D976E6}" type="presParOf" srcId="{A3588668-A296-4E43-881F-9DEB2D23F0FC}" destId="{C08D4980-3705-4E91-92C2-7571AD5D6217}" srcOrd="0" destOrd="0" presId="urn:microsoft.com/office/officeart/2005/8/layout/hList1"/>
    <dgm:cxn modelId="{D559DCD5-9EDA-4D4F-8BBF-5DCC281F26E2}" type="presParOf" srcId="{A3588668-A296-4E43-881F-9DEB2D23F0FC}" destId="{4511A44A-BCCE-432A-9EC6-8F0FB2A5CC54}"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BABDAB-5B70-4A7F-9D89-1CCB78CE1A3E}">
      <dsp:nvSpPr>
        <dsp:cNvPr id="0" name=""/>
        <dsp:cNvSpPr/>
      </dsp:nvSpPr>
      <dsp:spPr>
        <a:xfrm rot="5400000">
          <a:off x="989592" y="1532331"/>
          <a:ext cx="1481707" cy="2465528"/>
        </a:xfrm>
        <a:prstGeom prst="corner">
          <a:avLst>
            <a:gd name="adj1" fmla="val 16120"/>
            <a:gd name="adj2" fmla="val 1611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ED173E-EE91-432C-B82F-F28AD01A3A0B}">
      <dsp:nvSpPr>
        <dsp:cNvPr id="0" name=""/>
        <dsp:cNvSpPr/>
      </dsp:nvSpPr>
      <dsp:spPr>
        <a:xfrm>
          <a:off x="742258" y="2268993"/>
          <a:ext cx="2225892" cy="1951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s-AR" sz="2700" b="1" kern="1200" dirty="0"/>
            <a:t>Especificación del software</a:t>
          </a:r>
          <a:r>
            <a:rPr lang="es-AR" sz="2700" kern="1200" dirty="0"/>
            <a:t>.</a:t>
          </a:r>
          <a:endParaRPr lang="es-ES" sz="2700" kern="1200" dirty="0"/>
        </a:p>
      </dsp:txBody>
      <dsp:txXfrm>
        <a:off x="742258" y="2268993"/>
        <a:ext cx="2225892" cy="1951125"/>
      </dsp:txXfrm>
    </dsp:sp>
    <dsp:sp modelId="{13095FE0-C21A-4E29-9DBD-50586466E3D5}">
      <dsp:nvSpPr>
        <dsp:cNvPr id="0" name=""/>
        <dsp:cNvSpPr/>
      </dsp:nvSpPr>
      <dsp:spPr>
        <a:xfrm>
          <a:off x="2548171" y="1350816"/>
          <a:ext cx="419979" cy="419979"/>
        </a:xfrm>
        <a:prstGeom prst="triangle">
          <a:avLst>
            <a:gd name="adj" fmla="val 10000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665FD9-6565-4878-A3AC-AE4483E10645}">
      <dsp:nvSpPr>
        <dsp:cNvPr id="0" name=""/>
        <dsp:cNvSpPr/>
      </dsp:nvSpPr>
      <dsp:spPr>
        <a:xfrm rot="5400000">
          <a:off x="3714519" y="858045"/>
          <a:ext cx="1481707" cy="2465528"/>
        </a:xfrm>
        <a:prstGeom prst="corner">
          <a:avLst>
            <a:gd name="adj1" fmla="val 16120"/>
            <a:gd name="adj2" fmla="val 16110"/>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3BFAC0-31FA-4E73-8788-0E332EF52AB1}">
      <dsp:nvSpPr>
        <dsp:cNvPr id="0" name=""/>
        <dsp:cNvSpPr/>
      </dsp:nvSpPr>
      <dsp:spPr>
        <a:xfrm>
          <a:off x="3467186" y="1594707"/>
          <a:ext cx="2225892" cy="1951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s-AR" sz="2700" b="1" kern="1200" dirty="0"/>
            <a:t>Desarrollo del software</a:t>
          </a:r>
          <a:r>
            <a:rPr lang="es-AR" sz="2700" kern="1200" dirty="0"/>
            <a:t>.</a:t>
          </a:r>
        </a:p>
      </dsp:txBody>
      <dsp:txXfrm>
        <a:off x="3467186" y="1594707"/>
        <a:ext cx="2225892" cy="1951125"/>
      </dsp:txXfrm>
    </dsp:sp>
    <dsp:sp modelId="{36D8BDF2-245C-4757-BB29-0829618DA438}">
      <dsp:nvSpPr>
        <dsp:cNvPr id="0" name=""/>
        <dsp:cNvSpPr/>
      </dsp:nvSpPr>
      <dsp:spPr>
        <a:xfrm>
          <a:off x="5273099" y="676530"/>
          <a:ext cx="419979" cy="419979"/>
        </a:xfrm>
        <a:prstGeom prst="triangle">
          <a:avLst>
            <a:gd name="adj" fmla="val 100000"/>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3130AA-468D-4313-B6ED-CF857B775F4A}">
      <dsp:nvSpPr>
        <dsp:cNvPr id="0" name=""/>
        <dsp:cNvSpPr/>
      </dsp:nvSpPr>
      <dsp:spPr>
        <a:xfrm rot="5400000">
          <a:off x="6439447" y="183759"/>
          <a:ext cx="1481707" cy="2465528"/>
        </a:xfrm>
        <a:prstGeom prst="corner">
          <a:avLst>
            <a:gd name="adj1" fmla="val 16120"/>
            <a:gd name="adj2" fmla="val 16110"/>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8E24C9-051E-4BF5-AD49-7E440F17830D}">
      <dsp:nvSpPr>
        <dsp:cNvPr id="0" name=""/>
        <dsp:cNvSpPr/>
      </dsp:nvSpPr>
      <dsp:spPr>
        <a:xfrm>
          <a:off x="6192113" y="920421"/>
          <a:ext cx="2225892" cy="1951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s-AR" sz="2700" b="1" kern="1200" dirty="0"/>
            <a:t>Validación del software</a:t>
          </a:r>
          <a:r>
            <a:rPr lang="es-AR" sz="2700" kern="1200" dirty="0"/>
            <a:t>.</a:t>
          </a:r>
        </a:p>
      </dsp:txBody>
      <dsp:txXfrm>
        <a:off x="6192113" y="920421"/>
        <a:ext cx="2225892" cy="1951125"/>
      </dsp:txXfrm>
    </dsp:sp>
    <dsp:sp modelId="{F3FB8FD4-796D-4DDF-AD2B-9C4C588353F7}">
      <dsp:nvSpPr>
        <dsp:cNvPr id="0" name=""/>
        <dsp:cNvSpPr/>
      </dsp:nvSpPr>
      <dsp:spPr>
        <a:xfrm>
          <a:off x="7998026" y="2244"/>
          <a:ext cx="419979" cy="419979"/>
        </a:xfrm>
        <a:prstGeom prst="triangle">
          <a:avLst>
            <a:gd name="adj" fmla="val 10000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5176B5-8791-4BE5-90B5-57EF7F5EFD44}">
      <dsp:nvSpPr>
        <dsp:cNvPr id="0" name=""/>
        <dsp:cNvSpPr/>
      </dsp:nvSpPr>
      <dsp:spPr>
        <a:xfrm rot="5400000">
          <a:off x="9164374" y="-490526"/>
          <a:ext cx="1481707" cy="2465528"/>
        </a:xfrm>
        <a:prstGeom prst="corner">
          <a:avLst>
            <a:gd name="adj1" fmla="val 16120"/>
            <a:gd name="adj2" fmla="val 1611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42C1C32-447F-48BD-A482-7C700E486F63}">
      <dsp:nvSpPr>
        <dsp:cNvPr id="0" name=""/>
        <dsp:cNvSpPr/>
      </dsp:nvSpPr>
      <dsp:spPr>
        <a:xfrm>
          <a:off x="8917041" y="246135"/>
          <a:ext cx="2225892" cy="1951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s-AR" sz="2700" b="1" kern="1200" dirty="0"/>
            <a:t>Evolución del software</a:t>
          </a:r>
          <a:r>
            <a:rPr lang="es-AR" sz="2700" kern="1200" dirty="0"/>
            <a:t>.</a:t>
          </a:r>
        </a:p>
      </dsp:txBody>
      <dsp:txXfrm>
        <a:off x="8917041" y="246135"/>
        <a:ext cx="2225892" cy="195112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526933-6102-4D6B-B5BE-F0FC7655F250}">
      <dsp:nvSpPr>
        <dsp:cNvPr id="0" name=""/>
        <dsp:cNvSpPr/>
      </dsp:nvSpPr>
      <dsp:spPr>
        <a:xfrm>
          <a:off x="0" y="355490"/>
          <a:ext cx="5760640" cy="1031354"/>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l" defTabSz="1911350">
            <a:lnSpc>
              <a:spcPct val="90000"/>
            </a:lnSpc>
            <a:spcBef>
              <a:spcPct val="0"/>
            </a:spcBef>
            <a:spcAft>
              <a:spcPct val="35000"/>
            </a:spcAft>
          </a:pPr>
          <a:r>
            <a:rPr lang="es-ES" sz="4300" kern="1200" dirty="0"/>
            <a:t>Secuenciales</a:t>
          </a:r>
        </a:p>
      </dsp:txBody>
      <dsp:txXfrm>
        <a:off x="50347" y="405837"/>
        <a:ext cx="5659946" cy="930660"/>
      </dsp:txXfrm>
    </dsp:sp>
    <dsp:sp modelId="{45F720B5-A8F1-40B1-8F2D-3B168641E8A7}">
      <dsp:nvSpPr>
        <dsp:cNvPr id="0" name=""/>
        <dsp:cNvSpPr/>
      </dsp:nvSpPr>
      <dsp:spPr>
        <a:xfrm>
          <a:off x="0" y="1510685"/>
          <a:ext cx="5760640" cy="1031354"/>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l" defTabSz="1911350">
            <a:lnSpc>
              <a:spcPct val="90000"/>
            </a:lnSpc>
            <a:spcBef>
              <a:spcPct val="0"/>
            </a:spcBef>
            <a:spcAft>
              <a:spcPct val="35000"/>
            </a:spcAft>
          </a:pPr>
          <a:r>
            <a:rPr lang="es-ES" sz="4300" kern="1200" dirty="0"/>
            <a:t>Selectivas o De Decisión</a:t>
          </a:r>
        </a:p>
      </dsp:txBody>
      <dsp:txXfrm>
        <a:off x="50347" y="1561032"/>
        <a:ext cx="5659946" cy="930660"/>
      </dsp:txXfrm>
    </dsp:sp>
    <dsp:sp modelId="{17B3D49F-1FEE-4D9E-9DDD-A4B2B6DBAF1E}">
      <dsp:nvSpPr>
        <dsp:cNvPr id="0" name=""/>
        <dsp:cNvSpPr/>
      </dsp:nvSpPr>
      <dsp:spPr>
        <a:xfrm>
          <a:off x="0" y="2665880"/>
          <a:ext cx="5760640" cy="1031354"/>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l" defTabSz="1911350">
            <a:lnSpc>
              <a:spcPct val="90000"/>
            </a:lnSpc>
            <a:spcBef>
              <a:spcPct val="0"/>
            </a:spcBef>
            <a:spcAft>
              <a:spcPct val="35000"/>
            </a:spcAft>
          </a:pPr>
          <a:r>
            <a:rPr lang="es-ES" sz="4300" kern="1200" dirty="0"/>
            <a:t>Repetitivas</a:t>
          </a:r>
        </a:p>
      </dsp:txBody>
      <dsp:txXfrm>
        <a:off x="50347" y="2716227"/>
        <a:ext cx="5659946" cy="93066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4C4BF5-D91E-4F91-B37D-B3328E1EBAD9}">
      <dsp:nvSpPr>
        <dsp:cNvPr id="0" name=""/>
        <dsp:cNvSpPr/>
      </dsp:nvSpPr>
      <dsp:spPr>
        <a:xfrm rot="5400000">
          <a:off x="413743" y="1979549"/>
          <a:ext cx="1236166" cy="2056953"/>
        </a:xfrm>
        <a:prstGeom prst="corner">
          <a:avLst>
            <a:gd name="adj1" fmla="val 16120"/>
            <a:gd name="adj2" fmla="val 16110"/>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27F1BF-72FD-4343-809B-F6FE9211179E}">
      <dsp:nvSpPr>
        <dsp:cNvPr id="0" name=""/>
        <dsp:cNvSpPr/>
      </dsp:nvSpPr>
      <dsp:spPr>
        <a:xfrm>
          <a:off x="207396" y="2594135"/>
          <a:ext cx="1857029" cy="1627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lvl="0" algn="l" defTabSz="1155700">
            <a:lnSpc>
              <a:spcPct val="90000"/>
            </a:lnSpc>
            <a:spcBef>
              <a:spcPct val="0"/>
            </a:spcBef>
            <a:spcAft>
              <a:spcPct val="35000"/>
            </a:spcAft>
          </a:pPr>
          <a:r>
            <a:rPr lang="es-ES" sz="2600" kern="1200" dirty="0"/>
            <a:t>Definición del Problema</a:t>
          </a:r>
        </a:p>
      </dsp:txBody>
      <dsp:txXfrm>
        <a:off x="207396" y="2594135"/>
        <a:ext cx="1857029" cy="1627794"/>
      </dsp:txXfrm>
    </dsp:sp>
    <dsp:sp modelId="{68CC12A8-E94A-44C3-A615-6403FD004EF0}">
      <dsp:nvSpPr>
        <dsp:cNvPr id="0" name=""/>
        <dsp:cNvSpPr/>
      </dsp:nvSpPr>
      <dsp:spPr>
        <a:xfrm>
          <a:off x="1714042" y="1828114"/>
          <a:ext cx="350382" cy="350382"/>
        </a:xfrm>
        <a:prstGeom prst="triangle">
          <a:avLst>
            <a:gd name="adj" fmla="val 100000"/>
          </a:avLst>
        </a:prstGeom>
        <a:solidFill>
          <a:schemeClr val="accent5">
            <a:hueOff val="-1241735"/>
            <a:satOff val="4976"/>
            <a:lumOff val="1078"/>
            <a:alphaOff val="0"/>
          </a:schemeClr>
        </a:solidFill>
        <a:ln w="25400" cap="flat" cmpd="sng" algn="ctr">
          <a:solidFill>
            <a:schemeClr val="accent5">
              <a:hueOff val="-1241735"/>
              <a:satOff val="4976"/>
              <a:lumOff val="107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E6C9A3-91A2-4792-A517-F881CBE34167}">
      <dsp:nvSpPr>
        <dsp:cNvPr id="0" name=""/>
        <dsp:cNvSpPr/>
      </dsp:nvSpPr>
      <dsp:spPr>
        <a:xfrm rot="5400000">
          <a:off x="2687109" y="1417002"/>
          <a:ext cx="1236166" cy="2056953"/>
        </a:xfrm>
        <a:prstGeom prst="corner">
          <a:avLst>
            <a:gd name="adj1" fmla="val 16120"/>
            <a:gd name="adj2" fmla="val 16110"/>
          </a:avLst>
        </a:prstGeom>
        <a:solidFill>
          <a:schemeClr val="accent5">
            <a:hueOff val="-2483469"/>
            <a:satOff val="9953"/>
            <a:lumOff val="2157"/>
            <a:alphaOff val="0"/>
          </a:schemeClr>
        </a:solidFill>
        <a:ln w="25400" cap="flat" cmpd="sng" algn="ctr">
          <a:solidFill>
            <a:schemeClr val="accent5">
              <a:hueOff val="-2483469"/>
              <a:satOff val="9953"/>
              <a:lumOff val="215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F0AC89-4F7F-4A8B-A2CB-AF88F2558058}">
      <dsp:nvSpPr>
        <dsp:cNvPr id="0" name=""/>
        <dsp:cNvSpPr/>
      </dsp:nvSpPr>
      <dsp:spPr>
        <a:xfrm>
          <a:off x="2480762" y="2031588"/>
          <a:ext cx="1857029" cy="1627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lvl="0" algn="l" defTabSz="1155700">
            <a:lnSpc>
              <a:spcPct val="90000"/>
            </a:lnSpc>
            <a:spcBef>
              <a:spcPct val="0"/>
            </a:spcBef>
            <a:spcAft>
              <a:spcPct val="35000"/>
            </a:spcAft>
          </a:pPr>
          <a:r>
            <a:rPr lang="es-ES" sz="2600" kern="1200" dirty="0"/>
            <a:t>Análisis del Problema</a:t>
          </a:r>
        </a:p>
      </dsp:txBody>
      <dsp:txXfrm>
        <a:off x="2480762" y="2031588"/>
        <a:ext cx="1857029" cy="1627794"/>
      </dsp:txXfrm>
    </dsp:sp>
    <dsp:sp modelId="{7007213D-7542-4A5C-B837-3EB0525CFF06}">
      <dsp:nvSpPr>
        <dsp:cNvPr id="0" name=""/>
        <dsp:cNvSpPr/>
      </dsp:nvSpPr>
      <dsp:spPr>
        <a:xfrm>
          <a:off x="3987408" y="1265567"/>
          <a:ext cx="350382" cy="350382"/>
        </a:xfrm>
        <a:prstGeom prst="triangle">
          <a:avLst>
            <a:gd name="adj" fmla="val 100000"/>
          </a:avLst>
        </a:prstGeom>
        <a:solidFill>
          <a:schemeClr val="accent5">
            <a:hueOff val="-3725204"/>
            <a:satOff val="14929"/>
            <a:lumOff val="3235"/>
            <a:alphaOff val="0"/>
          </a:schemeClr>
        </a:solidFill>
        <a:ln w="25400" cap="flat" cmpd="sng" algn="ctr">
          <a:solidFill>
            <a:schemeClr val="accent5">
              <a:hueOff val="-3725204"/>
              <a:satOff val="14929"/>
              <a:lumOff val="323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79878E-D7D7-460B-8A0D-DFE6FAEA6D1F}">
      <dsp:nvSpPr>
        <dsp:cNvPr id="0" name=""/>
        <dsp:cNvSpPr/>
      </dsp:nvSpPr>
      <dsp:spPr>
        <a:xfrm rot="5400000">
          <a:off x="4960475" y="854455"/>
          <a:ext cx="1236166" cy="2056953"/>
        </a:xfrm>
        <a:prstGeom prst="corner">
          <a:avLst>
            <a:gd name="adj1" fmla="val 16120"/>
            <a:gd name="adj2" fmla="val 16110"/>
          </a:avLst>
        </a:prstGeom>
        <a:solidFill>
          <a:schemeClr val="accent5">
            <a:hueOff val="-4966938"/>
            <a:satOff val="19906"/>
            <a:lumOff val="4314"/>
            <a:alphaOff val="0"/>
          </a:schemeClr>
        </a:solidFill>
        <a:ln w="25400" cap="flat" cmpd="sng" algn="ctr">
          <a:solidFill>
            <a:schemeClr val="accent5">
              <a:hueOff val="-4966938"/>
              <a:satOff val="19906"/>
              <a:lumOff val="431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498BE0-67A6-4BF5-9A53-70C6F3AC17D4}">
      <dsp:nvSpPr>
        <dsp:cNvPr id="0" name=""/>
        <dsp:cNvSpPr/>
      </dsp:nvSpPr>
      <dsp:spPr>
        <a:xfrm>
          <a:off x="4754128" y="1469041"/>
          <a:ext cx="1857029" cy="1627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lvl="0" algn="l" defTabSz="1155700">
            <a:lnSpc>
              <a:spcPct val="90000"/>
            </a:lnSpc>
            <a:spcBef>
              <a:spcPct val="0"/>
            </a:spcBef>
            <a:spcAft>
              <a:spcPct val="35000"/>
            </a:spcAft>
          </a:pPr>
          <a:r>
            <a:rPr lang="es-ES" sz="2600" kern="1200" dirty="0"/>
            <a:t>Diseño del Algoritmo</a:t>
          </a:r>
        </a:p>
      </dsp:txBody>
      <dsp:txXfrm>
        <a:off x="4754128" y="1469041"/>
        <a:ext cx="1857029" cy="1627794"/>
      </dsp:txXfrm>
    </dsp:sp>
    <dsp:sp modelId="{8CA52704-B310-47D5-8299-9828F5FECEE2}">
      <dsp:nvSpPr>
        <dsp:cNvPr id="0" name=""/>
        <dsp:cNvSpPr/>
      </dsp:nvSpPr>
      <dsp:spPr>
        <a:xfrm>
          <a:off x="6260774" y="703020"/>
          <a:ext cx="350382" cy="350382"/>
        </a:xfrm>
        <a:prstGeom prst="triangle">
          <a:avLst>
            <a:gd name="adj" fmla="val 100000"/>
          </a:avLst>
        </a:prstGeom>
        <a:solidFill>
          <a:schemeClr val="accent5">
            <a:hueOff val="-6208672"/>
            <a:satOff val="24882"/>
            <a:lumOff val="5392"/>
            <a:alphaOff val="0"/>
          </a:schemeClr>
        </a:solidFill>
        <a:ln w="25400" cap="flat" cmpd="sng" algn="ctr">
          <a:solidFill>
            <a:schemeClr val="accent5">
              <a:hueOff val="-6208672"/>
              <a:satOff val="24882"/>
              <a:lumOff val="539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D0DEFA-6004-4FFD-99F3-75CCE0311435}">
      <dsp:nvSpPr>
        <dsp:cNvPr id="0" name=""/>
        <dsp:cNvSpPr/>
      </dsp:nvSpPr>
      <dsp:spPr>
        <a:xfrm rot="5400000">
          <a:off x="7233841" y="291909"/>
          <a:ext cx="1236166" cy="2056953"/>
        </a:xfrm>
        <a:prstGeom prst="corner">
          <a:avLst>
            <a:gd name="adj1" fmla="val 16120"/>
            <a:gd name="adj2" fmla="val 16110"/>
          </a:avLst>
        </a:prstGeom>
        <a:solidFill>
          <a:schemeClr val="accent5">
            <a:hueOff val="-7450407"/>
            <a:satOff val="29858"/>
            <a:lumOff val="6471"/>
            <a:alphaOff val="0"/>
          </a:schemeClr>
        </a:solidFill>
        <a:ln w="25400" cap="flat" cmpd="sng" algn="ctr">
          <a:solidFill>
            <a:schemeClr val="accent5">
              <a:hueOff val="-7450407"/>
              <a:satOff val="29858"/>
              <a:lumOff val="647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1AD331-3CB4-4909-8006-26E5DDA938C3}">
      <dsp:nvSpPr>
        <dsp:cNvPr id="0" name=""/>
        <dsp:cNvSpPr/>
      </dsp:nvSpPr>
      <dsp:spPr>
        <a:xfrm>
          <a:off x="7027495" y="906495"/>
          <a:ext cx="1857029" cy="1627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lvl="0" algn="l" defTabSz="1155700">
            <a:lnSpc>
              <a:spcPct val="90000"/>
            </a:lnSpc>
            <a:spcBef>
              <a:spcPct val="0"/>
            </a:spcBef>
            <a:spcAft>
              <a:spcPct val="35000"/>
            </a:spcAft>
          </a:pPr>
          <a:r>
            <a:rPr lang="es-ES" sz="2600" kern="1200" dirty="0"/>
            <a:t>Codificación</a:t>
          </a:r>
        </a:p>
      </dsp:txBody>
      <dsp:txXfrm>
        <a:off x="7027495" y="906495"/>
        <a:ext cx="1857029" cy="1627794"/>
      </dsp:txXfrm>
    </dsp:sp>
    <dsp:sp modelId="{620B742D-8117-4BFC-A702-2249C73060A8}">
      <dsp:nvSpPr>
        <dsp:cNvPr id="0" name=""/>
        <dsp:cNvSpPr/>
      </dsp:nvSpPr>
      <dsp:spPr>
        <a:xfrm>
          <a:off x="8534141" y="140473"/>
          <a:ext cx="350382" cy="350382"/>
        </a:xfrm>
        <a:prstGeom prst="triangle">
          <a:avLst>
            <a:gd name="adj" fmla="val 100000"/>
          </a:avLst>
        </a:prstGeom>
        <a:solidFill>
          <a:schemeClr val="accent5">
            <a:hueOff val="-8692142"/>
            <a:satOff val="34835"/>
            <a:lumOff val="7549"/>
            <a:alphaOff val="0"/>
          </a:schemeClr>
        </a:solidFill>
        <a:ln w="25400" cap="flat" cmpd="sng" algn="ctr">
          <a:solidFill>
            <a:schemeClr val="accent5">
              <a:hueOff val="-8692142"/>
              <a:satOff val="34835"/>
              <a:lumOff val="754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693485-8FC1-4A8B-9A31-69C38CD6E5D3}">
      <dsp:nvSpPr>
        <dsp:cNvPr id="0" name=""/>
        <dsp:cNvSpPr/>
      </dsp:nvSpPr>
      <dsp:spPr>
        <a:xfrm rot="5400000">
          <a:off x="9507208" y="-270637"/>
          <a:ext cx="1236166" cy="2056953"/>
        </a:xfrm>
        <a:prstGeom prst="corner">
          <a:avLst>
            <a:gd name="adj1" fmla="val 16120"/>
            <a:gd name="adj2" fmla="val 16110"/>
          </a:avLst>
        </a:prstGeom>
        <a:solidFill>
          <a:schemeClr val="accent5">
            <a:hueOff val="-9933876"/>
            <a:satOff val="39811"/>
            <a:lumOff val="8628"/>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15703D-383A-4ADD-B6F1-E3438FED357F}">
      <dsp:nvSpPr>
        <dsp:cNvPr id="0" name=""/>
        <dsp:cNvSpPr/>
      </dsp:nvSpPr>
      <dsp:spPr>
        <a:xfrm>
          <a:off x="9300861" y="343948"/>
          <a:ext cx="1857029" cy="1627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lvl="0" algn="l" defTabSz="1155700">
            <a:lnSpc>
              <a:spcPct val="90000"/>
            </a:lnSpc>
            <a:spcBef>
              <a:spcPct val="0"/>
            </a:spcBef>
            <a:spcAft>
              <a:spcPct val="35000"/>
            </a:spcAft>
          </a:pPr>
          <a:r>
            <a:rPr lang="es-ES" sz="2600" kern="1200" dirty="0"/>
            <a:t>Prueba y Depuración</a:t>
          </a:r>
        </a:p>
      </dsp:txBody>
      <dsp:txXfrm>
        <a:off x="9300861" y="343948"/>
        <a:ext cx="1857029" cy="162779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7A2BAC-FBE6-4B8C-B294-F93B86FE22BC}">
      <dsp:nvSpPr>
        <dsp:cNvPr id="0" name=""/>
        <dsp:cNvSpPr/>
      </dsp:nvSpPr>
      <dsp:spPr>
        <a:xfrm>
          <a:off x="0" y="5358"/>
          <a:ext cx="3672408" cy="67567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s-ES" sz="2800" kern="1200" dirty="0"/>
            <a:t>Byte</a:t>
          </a:r>
        </a:p>
      </dsp:txBody>
      <dsp:txXfrm>
        <a:off x="32984" y="38342"/>
        <a:ext cx="3606440" cy="609707"/>
      </dsp:txXfrm>
    </dsp:sp>
    <dsp:sp modelId="{63316957-98F9-4B36-B2A0-FF84A8BF03A8}">
      <dsp:nvSpPr>
        <dsp:cNvPr id="0" name=""/>
        <dsp:cNvSpPr/>
      </dsp:nvSpPr>
      <dsp:spPr>
        <a:xfrm>
          <a:off x="0" y="681033"/>
          <a:ext cx="3672408"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59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s-ES" sz="2000" kern="1200" dirty="0"/>
            <a:t>13 grados</a:t>
          </a:r>
        </a:p>
      </dsp:txBody>
      <dsp:txXfrm>
        <a:off x="0" y="681033"/>
        <a:ext cx="3672408" cy="347760"/>
      </dsp:txXfrm>
    </dsp:sp>
    <dsp:sp modelId="{8996F879-40B0-4FA5-91C6-5FDE73D7346E}">
      <dsp:nvSpPr>
        <dsp:cNvPr id="0" name=""/>
        <dsp:cNvSpPr/>
      </dsp:nvSpPr>
      <dsp:spPr>
        <a:xfrm>
          <a:off x="0" y="1028793"/>
          <a:ext cx="3672408" cy="67567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s-ES" sz="2800" kern="1200" dirty="0"/>
            <a:t>Short</a:t>
          </a:r>
        </a:p>
      </dsp:txBody>
      <dsp:txXfrm>
        <a:off x="32984" y="1061777"/>
        <a:ext cx="3606440" cy="609707"/>
      </dsp:txXfrm>
    </dsp:sp>
    <dsp:sp modelId="{E9FEECC7-1473-4C92-B908-01D8E30364E9}">
      <dsp:nvSpPr>
        <dsp:cNvPr id="0" name=""/>
        <dsp:cNvSpPr/>
      </dsp:nvSpPr>
      <dsp:spPr>
        <a:xfrm>
          <a:off x="0" y="1704468"/>
          <a:ext cx="3672408"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59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s-ES" sz="2000" kern="1200" dirty="0"/>
            <a:t>12 años</a:t>
          </a:r>
        </a:p>
      </dsp:txBody>
      <dsp:txXfrm>
        <a:off x="0" y="1704468"/>
        <a:ext cx="3672408" cy="347760"/>
      </dsp:txXfrm>
    </dsp:sp>
    <dsp:sp modelId="{1E217FB5-73D2-4C71-87AB-3C3AB2368049}">
      <dsp:nvSpPr>
        <dsp:cNvPr id="0" name=""/>
        <dsp:cNvSpPr/>
      </dsp:nvSpPr>
      <dsp:spPr>
        <a:xfrm>
          <a:off x="0" y="2052228"/>
          <a:ext cx="3672408" cy="675675"/>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s-ES" sz="2800" kern="1200" dirty="0"/>
            <a:t>Entero</a:t>
          </a:r>
        </a:p>
      </dsp:txBody>
      <dsp:txXfrm>
        <a:off x="32984" y="2085212"/>
        <a:ext cx="3606440" cy="609707"/>
      </dsp:txXfrm>
    </dsp:sp>
    <dsp:sp modelId="{1770EBC7-83AC-4012-A583-C1472E83FD3B}">
      <dsp:nvSpPr>
        <dsp:cNvPr id="0" name=""/>
        <dsp:cNvSpPr/>
      </dsp:nvSpPr>
      <dsp:spPr>
        <a:xfrm>
          <a:off x="0" y="2727902"/>
          <a:ext cx="3672408"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59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s-ES" sz="2000" kern="1200" dirty="0"/>
            <a:t>111000 programadores</a:t>
          </a:r>
        </a:p>
      </dsp:txBody>
      <dsp:txXfrm>
        <a:off x="0" y="2727902"/>
        <a:ext cx="3672408" cy="347760"/>
      </dsp:txXfrm>
    </dsp:sp>
    <dsp:sp modelId="{B6D85588-697D-4203-937C-3B64CED28EE1}">
      <dsp:nvSpPr>
        <dsp:cNvPr id="0" name=""/>
        <dsp:cNvSpPr/>
      </dsp:nvSpPr>
      <dsp:spPr>
        <a:xfrm>
          <a:off x="0" y="3075662"/>
          <a:ext cx="3672408" cy="67567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s-ES" sz="2800" kern="1200" dirty="0"/>
            <a:t>Long</a:t>
          </a:r>
        </a:p>
      </dsp:txBody>
      <dsp:txXfrm>
        <a:off x="32984" y="3108646"/>
        <a:ext cx="3606440" cy="609707"/>
      </dsp:txXfrm>
    </dsp:sp>
    <dsp:sp modelId="{2D2B5CA9-DA76-4CA8-A016-9D1FCF5B4D1B}">
      <dsp:nvSpPr>
        <dsp:cNvPr id="0" name=""/>
        <dsp:cNvSpPr/>
      </dsp:nvSpPr>
      <dsp:spPr>
        <a:xfrm>
          <a:off x="0" y="3751338"/>
          <a:ext cx="3672408"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59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s-ES" sz="2000" kern="1200" dirty="0"/>
            <a:t>30546789165 - Nº de </a:t>
          </a:r>
          <a:r>
            <a:rPr lang="es-ES" sz="2000" kern="1200" dirty="0" err="1"/>
            <a:t>Cuit</a:t>
          </a:r>
          <a:endParaRPr lang="es-ES" sz="2000" kern="1200" dirty="0"/>
        </a:p>
      </dsp:txBody>
      <dsp:txXfrm>
        <a:off x="0" y="3751338"/>
        <a:ext cx="3672408" cy="34776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3EBD33-33DD-492A-9F9B-AAB7184AC678}">
      <dsp:nvSpPr>
        <dsp:cNvPr id="0" name=""/>
        <dsp:cNvSpPr/>
      </dsp:nvSpPr>
      <dsp:spPr>
        <a:xfrm>
          <a:off x="0" y="0"/>
          <a:ext cx="3480067" cy="646882"/>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s-ES" sz="2800" kern="1200" dirty="0"/>
            <a:t>Flotante</a:t>
          </a:r>
          <a:endParaRPr lang="es-ES" sz="2400" kern="1200" dirty="0"/>
        </a:p>
      </dsp:txBody>
      <dsp:txXfrm>
        <a:off x="31578" y="31578"/>
        <a:ext cx="3416911" cy="583726"/>
      </dsp:txXfrm>
    </dsp:sp>
    <dsp:sp modelId="{9BB7A39B-171C-4F54-90AF-50CBDE49DDF1}">
      <dsp:nvSpPr>
        <dsp:cNvPr id="0" name=""/>
        <dsp:cNvSpPr/>
      </dsp:nvSpPr>
      <dsp:spPr>
        <a:xfrm>
          <a:off x="0" y="647088"/>
          <a:ext cx="3480067" cy="3116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2"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s-ES" sz="2000" kern="1200" dirty="0"/>
            <a:t>590.90 $</a:t>
          </a:r>
        </a:p>
      </dsp:txBody>
      <dsp:txXfrm>
        <a:off x="0" y="647088"/>
        <a:ext cx="3480067" cy="311667"/>
      </dsp:txXfrm>
    </dsp:sp>
    <dsp:sp modelId="{7D186041-5B5D-4CD5-B4E2-6089645E4311}">
      <dsp:nvSpPr>
        <dsp:cNvPr id="0" name=""/>
        <dsp:cNvSpPr/>
      </dsp:nvSpPr>
      <dsp:spPr>
        <a:xfrm>
          <a:off x="0" y="958755"/>
          <a:ext cx="3480067" cy="646882"/>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s-ES" sz="2800" kern="1200" dirty="0"/>
            <a:t>Decimal</a:t>
          </a:r>
        </a:p>
      </dsp:txBody>
      <dsp:txXfrm>
        <a:off x="31578" y="990333"/>
        <a:ext cx="3416911" cy="583726"/>
      </dsp:txXfrm>
    </dsp:sp>
    <dsp:sp modelId="{317956F5-221B-44AA-9BA0-A838BE6D6C0C}">
      <dsp:nvSpPr>
        <dsp:cNvPr id="0" name=""/>
        <dsp:cNvSpPr/>
      </dsp:nvSpPr>
      <dsp:spPr>
        <a:xfrm>
          <a:off x="0" y="1605637"/>
          <a:ext cx="3480067" cy="3116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2"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s-ES" sz="2000" kern="1200" dirty="0"/>
            <a:t>54378981,9181</a:t>
          </a:r>
        </a:p>
      </dsp:txBody>
      <dsp:txXfrm>
        <a:off x="0" y="1605637"/>
        <a:ext cx="3480067" cy="311667"/>
      </dsp:txXfrm>
    </dsp:sp>
    <dsp:sp modelId="{06367700-9686-450F-8E65-A5EF6F23C9FB}">
      <dsp:nvSpPr>
        <dsp:cNvPr id="0" name=""/>
        <dsp:cNvSpPr/>
      </dsp:nvSpPr>
      <dsp:spPr>
        <a:xfrm>
          <a:off x="0" y="1917305"/>
          <a:ext cx="3480067" cy="646882"/>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s-ES" sz="2800" kern="1200" dirty="0"/>
            <a:t>Booleano</a:t>
          </a:r>
        </a:p>
      </dsp:txBody>
      <dsp:txXfrm>
        <a:off x="31578" y="1948883"/>
        <a:ext cx="3416911" cy="583726"/>
      </dsp:txXfrm>
    </dsp:sp>
    <dsp:sp modelId="{472C8E16-CAF5-41E8-A4DE-7B7325FD6B95}">
      <dsp:nvSpPr>
        <dsp:cNvPr id="0" name=""/>
        <dsp:cNvSpPr/>
      </dsp:nvSpPr>
      <dsp:spPr>
        <a:xfrm>
          <a:off x="0" y="2564187"/>
          <a:ext cx="3480067" cy="3116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2"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s-ES" sz="2000" kern="1200" dirty="0"/>
            <a:t>True / False</a:t>
          </a:r>
        </a:p>
      </dsp:txBody>
      <dsp:txXfrm>
        <a:off x="0" y="2564187"/>
        <a:ext cx="3480067" cy="3116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A4AFB1-1697-4DBF-ABBE-352A0BBBFFE4}">
      <dsp:nvSpPr>
        <dsp:cNvPr id="0" name=""/>
        <dsp:cNvSpPr/>
      </dsp:nvSpPr>
      <dsp:spPr>
        <a:xfrm>
          <a:off x="0" y="16512"/>
          <a:ext cx="3203230" cy="72000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lvl="0" algn="ctr" defTabSz="1111250">
            <a:lnSpc>
              <a:spcPct val="90000"/>
            </a:lnSpc>
            <a:spcBef>
              <a:spcPct val="0"/>
            </a:spcBef>
            <a:spcAft>
              <a:spcPct val="35000"/>
            </a:spcAft>
          </a:pPr>
          <a:r>
            <a:rPr lang="es-ES" sz="2500" kern="1200"/>
            <a:t>Suma</a:t>
          </a:r>
          <a:endParaRPr lang="es-ES" sz="2500" kern="1200" dirty="0"/>
        </a:p>
      </dsp:txBody>
      <dsp:txXfrm>
        <a:off x="0" y="16512"/>
        <a:ext cx="3203230" cy="720000"/>
      </dsp:txXfrm>
    </dsp:sp>
    <dsp:sp modelId="{868986E1-2CDA-40DF-BB08-3A74BB6EE738}">
      <dsp:nvSpPr>
        <dsp:cNvPr id="0" name=""/>
        <dsp:cNvSpPr/>
      </dsp:nvSpPr>
      <dsp:spPr>
        <a:xfrm>
          <a:off x="3285" y="747104"/>
          <a:ext cx="3203230" cy="1098000"/>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s-ES" sz="2400" kern="1200" dirty="0"/>
            <a:t>entero a = 5+6 = 11;</a:t>
          </a:r>
          <a:br>
            <a:rPr lang="es-ES" sz="2400" kern="1200" dirty="0"/>
          </a:br>
          <a:endParaRPr lang="es-ES" sz="2400" kern="1200" dirty="0"/>
        </a:p>
      </dsp:txBody>
      <dsp:txXfrm>
        <a:off x="3285" y="747104"/>
        <a:ext cx="3203230" cy="1098000"/>
      </dsp:txXfrm>
    </dsp:sp>
    <dsp:sp modelId="{BF75C198-DD9C-4785-8914-7B96BA2645B1}">
      <dsp:nvSpPr>
        <dsp:cNvPr id="0" name=""/>
        <dsp:cNvSpPr/>
      </dsp:nvSpPr>
      <dsp:spPr>
        <a:xfrm>
          <a:off x="3654968" y="27104"/>
          <a:ext cx="3203230" cy="720000"/>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lvl="0" algn="ctr" defTabSz="1111250">
            <a:lnSpc>
              <a:spcPct val="90000"/>
            </a:lnSpc>
            <a:spcBef>
              <a:spcPct val="0"/>
            </a:spcBef>
            <a:spcAft>
              <a:spcPct val="35000"/>
            </a:spcAft>
          </a:pPr>
          <a:r>
            <a:rPr lang="es-ES" sz="2500" kern="1200" dirty="0"/>
            <a:t>Resta</a:t>
          </a:r>
        </a:p>
      </dsp:txBody>
      <dsp:txXfrm>
        <a:off x="3654968" y="27104"/>
        <a:ext cx="3203230" cy="720000"/>
      </dsp:txXfrm>
    </dsp:sp>
    <dsp:sp modelId="{8FA37658-D849-40F9-8B65-D4ADFF061D2E}">
      <dsp:nvSpPr>
        <dsp:cNvPr id="0" name=""/>
        <dsp:cNvSpPr/>
      </dsp:nvSpPr>
      <dsp:spPr>
        <a:xfrm>
          <a:off x="3654968" y="747104"/>
          <a:ext cx="3203230" cy="1098000"/>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s-ES" sz="2400" kern="1200" dirty="0"/>
            <a:t>entero b = 15-4=11;</a:t>
          </a:r>
          <a:br>
            <a:rPr lang="es-ES" sz="2400" kern="1200" dirty="0"/>
          </a:br>
          <a:endParaRPr lang="es-ES" sz="2400" kern="1200" dirty="0"/>
        </a:p>
      </dsp:txBody>
      <dsp:txXfrm>
        <a:off x="3654968" y="747104"/>
        <a:ext cx="3203230" cy="1098000"/>
      </dsp:txXfrm>
    </dsp:sp>
    <dsp:sp modelId="{C08D4980-3705-4E91-92C2-7571AD5D6217}">
      <dsp:nvSpPr>
        <dsp:cNvPr id="0" name=""/>
        <dsp:cNvSpPr/>
      </dsp:nvSpPr>
      <dsp:spPr>
        <a:xfrm>
          <a:off x="7306651" y="27104"/>
          <a:ext cx="3203230" cy="7200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lvl="0" algn="ctr" defTabSz="1111250">
            <a:lnSpc>
              <a:spcPct val="90000"/>
            </a:lnSpc>
            <a:spcBef>
              <a:spcPct val="0"/>
            </a:spcBef>
            <a:spcAft>
              <a:spcPct val="35000"/>
            </a:spcAft>
          </a:pPr>
          <a:r>
            <a:rPr lang="es-ES" sz="2500" kern="1200" dirty="0"/>
            <a:t>Producto</a:t>
          </a:r>
        </a:p>
      </dsp:txBody>
      <dsp:txXfrm>
        <a:off x="7306651" y="27104"/>
        <a:ext cx="3203230" cy="720000"/>
      </dsp:txXfrm>
    </dsp:sp>
    <dsp:sp modelId="{4511A44A-BCCE-432A-9EC6-8F0FB2A5CC54}">
      <dsp:nvSpPr>
        <dsp:cNvPr id="0" name=""/>
        <dsp:cNvSpPr/>
      </dsp:nvSpPr>
      <dsp:spPr>
        <a:xfrm>
          <a:off x="7306651" y="747104"/>
          <a:ext cx="3203230" cy="1098000"/>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s-ES" sz="2400" kern="1200" dirty="0"/>
            <a:t>entero c = 3*3=9;</a:t>
          </a:r>
        </a:p>
      </dsp:txBody>
      <dsp:txXfrm>
        <a:off x="7306651" y="747104"/>
        <a:ext cx="3203230" cy="1098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B8770A-1F21-4C96-9A1C-C2227E64BD60}">
      <dsp:nvSpPr>
        <dsp:cNvPr id="0" name=""/>
        <dsp:cNvSpPr/>
      </dsp:nvSpPr>
      <dsp:spPr>
        <a:xfrm>
          <a:off x="36" y="34636"/>
          <a:ext cx="3524085" cy="7488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s-ES" sz="2000" kern="1200" dirty="0"/>
            <a:t>División</a:t>
          </a:r>
        </a:p>
      </dsp:txBody>
      <dsp:txXfrm>
        <a:off x="36" y="34636"/>
        <a:ext cx="3524085" cy="748800"/>
      </dsp:txXfrm>
    </dsp:sp>
    <dsp:sp modelId="{44440FEC-E092-4CDD-B31E-6AB16A6DCA42}">
      <dsp:nvSpPr>
        <dsp:cNvPr id="0" name=""/>
        <dsp:cNvSpPr/>
      </dsp:nvSpPr>
      <dsp:spPr>
        <a:xfrm>
          <a:off x="36" y="783436"/>
          <a:ext cx="3524085" cy="1141920"/>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s-ES" sz="2400" kern="1200" dirty="0"/>
            <a:t>flotante d = 40/10 = 4.0</a:t>
          </a:r>
          <a:r>
            <a:rPr lang="es-ES" sz="2600" kern="1200" dirty="0"/>
            <a:t>;</a:t>
          </a:r>
        </a:p>
      </dsp:txBody>
      <dsp:txXfrm>
        <a:off x="36" y="783436"/>
        <a:ext cx="3524085" cy="1141920"/>
      </dsp:txXfrm>
    </dsp:sp>
    <dsp:sp modelId="{5FA66629-3F33-4D41-BAD7-5E1056C10379}">
      <dsp:nvSpPr>
        <dsp:cNvPr id="0" name=""/>
        <dsp:cNvSpPr/>
      </dsp:nvSpPr>
      <dsp:spPr>
        <a:xfrm>
          <a:off x="4017493" y="34636"/>
          <a:ext cx="3524085" cy="748800"/>
        </a:xfrm>
        <a:prstGeom prst="rect">
          <a:avLst/>
        </a:prstGeom>
        <a:solidFill>
          <a:schemeClr val="accent5">
            <a:hueOff val="-9933876"/>
            <a:satOff val="39811"/>
            <a:lumOff val="8628"/>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s-ES" sz="2000" kern="1200" dirty="0"/>
            <a:t>Resto</a:t>
          </a:r>
        </a:p>
      </dsp:txBody>
      <dsp:txXfrm>
        <a:off x="4017493" y="34636"/>
        <a:ext cx="3524085" cy="748800"/>
      </dsp:txXfrm>
    </dsp:sp>
    <dsp:sp modelId="{08AF3413-852A-4FC3-A081-038CBC14585E}">
      <dsp:nvSpPr>
        <dsp:cNvPr id="0" name=""/>
        <dsp:cNvSpPr/>
      </dsp:nvSpPr>
      <dsp:spPr>
        <a:xfrm>
          <a:off x="4017493" y="783436"/>
          <a:ext cx="3524085" cy="1141920"/>
        </a:xfrm>
        <a:prstGeom prst="rect">
          <a:avLst/>
        </a:prstGeom>
        <a:solidFill>
          <a:schemeClr val="accent5">
            <a:tint val="40000"/>
            <a:alpha val="90000"/>
            <a:hueOff val="-10740482"/>
            <a:satOff val="48253"/>
            <a:lumOff val="3317"/>
            <a:alphaOff val="0"/>
          </a:schemeClr>
        </a:solidFill>
        <a:ln w="25400" cap="flat" cmpd="sng" algn="ctr">
          <a:solidFill>
            <a:schemeClr val="accent5">
              <a:tint val="40000"/>
              <a:alpha val="90000"/>
              <a:hueOff val="-10740482"/>
              <a:satOff val="48253"/>
              <a:lumOff val="33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s-ES" sz="2400" kern="1200" dirty="0"/>
            <a:t>entero e= 50 % 8=2;</a:t>
          </a:r>
        </a:p>
      </dsp:txBody>
      <dsp:txXfrm>
        <a:off x="4017493" y="783436"/>
        <a:ext cx="3524085" cy="114192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A4AFB1-1697-4DBF-ABBE-352A0BBBFFE4}">
      <dsp:nvSpPr>
        <dsp:cNvPr id="0" name=""/>
        <dsp:cNvSpPr/>
      </dsp:nvSpPr>
      <dsp:spPr>
        <a:xfrm>
          <a:off x="0" y="2"/>
          <a:ext cx="3203230" cy="77760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lvl="0" algn="ctr" defTabSz="1244600">
            <a:lnSpc>
              <a:spcPct val="90000"/>
            </a:lnSpc>
            <a:spcBef>
              <a:spcPct val="0"/>
            </a:spcBef>
            <a:spcAft>
              <a:spcPct val="35000"/>
            </a:spcAft>
          </a:pPr>
          <a:r>
            <a:rPr lang="es-ES" sz="2800" kern="1200" dirty="0"/>
            <a:t>++</a:t>
          </a:r>
        </a:p>
      </dsp:txBody>
      <dsp:txXfrm>
        <a:off x="0" y="2"/>
        <a:ext cx="3203230" cy="777600"/>
      </dsp:txXfrm>
    </dsp:sp>
    <dsp:sp modelId="{868986E1-2CDA-40DF-BB08-3A74BB6EE738}">
      <dsp:nvSpPr>
        <dsp:cNvPr id="0" name=""/>
        <dsp:cNvSpPr/>
      </dsp:nvSpPr>
      <dsp:spPr>
        <a:xfrm>
          <a:off x="3285" y="779142"/>
          <a:ext cx="3203230" cy="1667587"/>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s-ES" sz="2400" kern="1200" dirty="0"/>
            <a:t>entero a = 5+6 = 11;</a:t>
          </a:r>
          <a:br>
            <a:rPr lang="es-ES" sz="2400" kern="1200" dirty="0"/>
          </a:br>
          <a:r>
            <a:rPr lang="es-ES" sz="2400" kern="1200" dirty="0"/>
            <a:t>a++;</a:t>
          </a:r>
          <a:br>
            <a:rPr lang="es-ES" sz="2400" kern="1200" dirty="0"/>
          </a:br>
          <a:r>
            <a:rPr lang="es-ES" sz="2400" kern="1200" dirty="0"/>
            <a:t>a=12</a:t>
          </a:r>
          <a:br>
            <a:rPr lang="es-ES" sz="2400" kern="1200" dirty="0"/>
          </a:br>
          <a:endParaRPr lang="es-ES" sz="2400" kern="1200" dirty="0"/>
        </a:p>
      </dsp:txBody>
      <dsp:txXfrm>
        <a:off x="3285" y="779142"/>
        <a:ext cx="3203230" cy="1667587"/>
      </dsp:txXfrm>
    </dsp:sp>
    <dsp:sp modelId="{BF75C198-DD9C-4785-8914-7B96BA2645B1}">
      <dsp:nvSpPr>
        <dsp:cNvPr id="0" name=""/>
        <dsp:cNvSpPr/>
      </dsp:nvSpPr>
      <dsp:spPr>
        <a:xfrm>
          <a:off x="3654968" y="1542"/>
          <a:ext cx="3203230" cy="777600"/>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lvl="0" algn="ctr" defTabSz="1244600">
            <a:lnSpc>
              <a:spcPct val="90000"/>
            </a:lnSpc>
            <a:spcBef>
              <a:spcPct val="0"/>
            </a:spcBef>
            <a:spcAft>
              <a:spcPct val="35000"/>
            </a:spcAft>
          </a:pPr>
          <a:r>
            <a:rPr lang="es-ES" sz="2800" kern="1200" dirty="0"/>
            <a:t>- -</a:t>
          </a:r>
        </a:p>
      </dsp:txBody>
      <dsp:txXfrm>
        <a:off x="3654968" y="1542"/>
        <a:ext cx="3203230" cy="777600"/>
      </dsp:txXfrm>
    </dsp:sp>
    <dsp:sp modelId="{8FA37658-D849-40F9-8B65-D4ADFF061D2E}">
      <dsp:nvSpPr>
        <dsp:cNvPr id="0" name=""/>
        <dsp:cNvSpPr/>
      </dsp:nvSpPr>
      <dsp:spPr>
        <a:xfrm>
          <a:off x="3654968" y="779142"/>
          <a:ext cx="3203230" cy="1667587"/>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s-ES" sz="2400" kern="1200" dirty="0"/>
            <a:t>entero b = 15-4=11;</a:t>
          </a:r>
          <a:br>
            <a:rPr lang="es-ES" sz="2400" kern="1200" dirty="0"/>
          </a:br>
          <a:r>
            <a:rPr lang="es-ES" sz="2400" kern="1200" dirty="0"/>
            <a:t>entero --;</a:t>
          </a:r>
          <a:br>
            <a:rPr lang="es-ES" sz="2400" kern="1200" dirty="0"/>
          </a:br>
          <a:r>
            <a:rPr lang="es-ES" sz="2400" kern="1200" dirty="0"/>
            <a:t>b=10</a:t>
          </a:r>
          <a:br>
            <a:rPr lang="es-ES" sz="2400" kern="1200" dirty="0"/>
          </a:br>
          <a:endParaRPr lang="es-ES" sz="2400" kern="1200" dirty="0"/>
        </a:p>
      </dsp:txBody>
      <dsp:txXfrm>
        <a:off x="3654968" y="779142"/>
        <a:ext cx="3203230" cy="1667587"/>
      </dsp:txXfrm>
    </dsp:sp>
    <dsp:sp modelId="{C08D4980-3705-4E91-92C2-7571AD5D6217}">
      <dsp:nvSpPr>
        <dsp:cNvPr id="0" name=""/>
        <dsp:cNvSpPr/>
      </dsp:nvSpPr>
      <dsp:spPr>
        <a:xfrm>
          <a:off x="7306651" y="1542"/>
          <a:ext cx="3203230" cy="7776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lvl="0" algn="ctr" defTabSz="1244600">
            <a:lnSpc>
              <a:spcPct val="90000"/>
            </a:lnSpc>
            <a:spcBef>
              <a:spcPct val="0"/>
            </a:spcBef>
            <a:spcAft>
              <a:spcPct val="35000"/>
            </a:spcAft>
          </a:pPr>
          <a:r>
            <a:rPr lang="es-ES" sz="2800" kern="1200" dirty="0"/>
            <a:t>!</a:t>
          </a:r>
        </a:p>
      </dsp:txBody>
      <dsp:txXfrm>
        <a:off x="7306651" y="1542"/>
        <a:ext cx="3203230" cy="777600"/>
      </dsp:txXfrm>
    </dsp:sp>
    <dsp:sp modelId="{4511A44A-BCCE-432A-9EC6-8F0FB2A5CC54}">
      <dsp:nvSpPr>
        <dsp:cNvPr id="0" name=""/>
        <dsp:cNvSpPr/>
      </dsp:nvSpPr>
      <dsp:spPr>
        <a:xfrm>
          <a:off x="7306651" y="779142"/>
          <a:ext cx="3203230" cy="1667587"/>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s-ES" sz="2400" kern="1200" dirty="0"/>
            <a:t>booleano b=true;</a:t>
          </a:r>
          <a:br>
            <a:rPr lang="es-ES" sz="2400" kern="1200" dirty="0"/>
          </a:br>
          <a:r>
            <a:rPr lang="es-ES" sz="2400" kern="1200" dirty="0"/>
            <a:t>a = !b;</a:t>
          </a:r>
          <a:br>
            <a:rPr lang="es-ES" sz="2400" kern="1200" dirty="0"/>
          </a:br>
          <a:r>
            <a:rPr lang="es-ES" sz="2400" kern="1200" dirty="0"/>
            <a:t>a= false</a:t>
          </a:r>
        </a:p>
      </dsp:txBody>
      <dsp:txXfrm>
        <a:off x="7306651" y="779142"/>
        <a:ext cx="3203230" cy="1667587"/>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AR"/>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5A4AAB7-35E7-48C3-86C0-BF7AA662637B}" type="datetimeFigureOut">
              <a:rPr lang="es-AR" smtClean="0"/>
              <a:t>10/3/2018</a:t>
            </a:fld>
            <a:endParaRPr lang="es-AR"/>
          </a:p>
        </p:txBody>
      </p:sp>
      <p:sp>
        <p:nvSpPr>
          <p:cNvPr id="4" name="3 Marcador de imagen de diapositiva"/>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AR"/>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AR"/>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93CB6A-38D4-45DE-80F7-C506C767D399}" type="slidenum">
              <a:rPr lang="es-AR" smtClean="0"/>
              <a:t>‹Nº›</a:t>
            </a:fld>
            <a:endParaRPr lang="es-AR"/>
          </a:p>
        </p:txBody>
      </p:sp>
    </p:spTree>
    <p:extLst>
      <p:ext uri="{BB962C8B-B14F-4D97-AF65-F5344CB8AC3E}">
        <p14:creationId xmlns:p14="http://schemas.microsoft.com/office/powerpoint/2010/main" val="13318518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9</a:t>
            </a:fld>
            <a:endParaRPr lang="es-AR"/>
          </a:p>
        </p:txBody>
      </p:sp>
    </p:spTree>
    <p:extLst>
      <p:ext uri="{BB962C8B-B14F-4D97-AF65-F5344CB8AC3E}">
        <p14:creationId xmlns:p14="http://schemas.microsoft.com/office/powerpoint/2010/main" val="3191349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b="1"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21</a:t>
            </a:fld>
            <a:endParaRPr lang="es-AR"/>
          </a:p>
        </p:txBody>
      </p:sp>
    </p:spTree>
    <p:extLst>
      <p:ext uri="{BB962C8B-B14F-4D97-AF65-F5344CB8AC3E}">
        <p14:creationId xmlns:p14="http://schemas.microsoft.com/office/powerpoint/2010/main" val="3003721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22</a:t>
            </a:fld>
            <a:endParaRPr lang="es-AR"/>
          </a:p>
        </p:txBody>
      </p:sp>
    </p:spTree>
    <p:extLst>
      <p:ext uri="{BB962C8B-B14F-4D97-AF65-F5344CB8AC3E}">
        <p14:creationId xmlns:p14="http://schemas.microsoft.com/office/powerpoint/2010/main" val="2427629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a:t>Explicar, declaración</a:t>
            </a:r>
            <a:r>
              <a:rPr lang="es-ES" baseline="0" dirty="0"/>
              <a:t> de variables, asignación de valores, condicional si?</a:t>
            </a:r>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23</a:t>
            </a:fld>
            <a:endParaRPr lang="es-AR"/>
          </a:p>
        </p:txBody>
      </p:sp>
    </p:spTree>
    <p:extLst>
      <p:ext uri="{BB962C8B-B14F-4D97-AF65-F5344CB8AC3E}">
        <p14:creationId xmlns:p14="http://schemas.microsoft.com/office/powerpoint/2010/main" val="299470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a:t>Explicar, declaración</a:t>
            </a:r>
            <a:r>
              <a:rPr lang="es-ES" baseline="0" dirty="0"/>
              <a:t> de variables, asignación de valores, condicional si?</a:t>
            </a:r>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24</a:t>
            </a:fld>
            <a:endParaRPr lang="es-AR"/>
          </a:p>
        </p:txBody>
      </p:sp>
    </p:spTree>
    <p:extLst>
      <p:ext uri="{BB962C8B-B14F-4D97-AF65-F5344CB8AC3E}">
        <p14:creationId xmlns:p14="http://schemas.microsoft.com/office/powerpoint/2010/main" val="1366639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b="0" i="0" u="none" strike="noStrike" kern="1200" baseline="0" dirty="0">
                <a:solidFill>
                  <a:schemeClr val="tx1"/>
                </a:solidFill>
                <a:latin typeface="+mn-lt"/>
                <a:ea typeface="+mn-ea"/>
                <a:cs typeface="+mn-cs"/>
              </a:rPr>
              <a:t>Recordemos que no es lo mismo grabar los datos en memoria que grabarlos en el disco duro</a:t>
            </a:r>
          </a:p>
          <a:p>
            <a:r>
              <a:rPr lang="es-AR" sz="1200" b="0" i="0" u="none" strike="noStrike" kern="1200" baseline="0" dirty="0">
                <a:solidFill>
                  <a:schemeClr val="tx1"/>
                </a:solidFill>
                <a:latin typeface="+mn-lt"/>
                <a:ea typeface="+mn-ea"/>
                <a:cs typeface="+mn-cs"/>
              </a:rPr>
              <a:t>en la RAM podemos hacerlo utilizando dos elementos, llamados: variables y constantes. </a:t>
            </a:r>
          </a:p>
          <a:p>
            <a:r>
              <a:rPr lang="es-AR" sz="1200" b="0" i="0" u="none" strike="noStrike" kern="1200" baseline="0" dirty="0">
                <a:solidFill>
                  <a:schemeClr val="tx1"/>
                </a:solidFill>
                <a:latin typeface="+mn-lt"/>
                <a:ea typeface="+mn-ea"/>
                <a:cs typeface="+mn-cs"/>
              </a:rPr>
              <a:t>Podría decirse que tanto las variables como las constantes, son direcciones de memoria con un valor,</a:t>
            </a:r>
          </a:p>
          <a:p>
            <a:r>
              <a:rPr lang="es-AR" sz="1200" b="0" i="0" u="none" strike="noStrike" kern="1200" baseline="0" dirty="0">
                <a:solidFill>
                  <a:schemeClr val="tx1"/>
                </a:solidFill>
                <a:latin typeface="+mn-lt"/>
                <a:ea typeface="+mn-ea"/>
                <a:cs typeface="+mn-cs"/>
              </a:rPr>
              <a:t>ya sea un número, una letra, o valor nulo (cuando no tiene valor alguno, se denomina valor nulo). </a:t>
            </a:r>
          </a:p>
          <a:p>
            <a:r>
              <a:rPr lang="es-AR" sz="1200" b="0" i="0" u="none" strike="noStrike" kern="1200" baseline="0" dirty="0">
                <a:solidFill>
                  <a:schemeClr val="tx1"/>
                </a:solidFill>
                <a:latin typeface="+mn-lt"/>
                <a:ea typeface="+mn-ea"/>
                <a:cs typeface="+mn-cs"/>
              </a:rPr>
              <a:t>Permiten almacenar temporalmente datos en la computadora para luego poder realizar cálculos y operaciones con los mismos.</a:t>
            </a:r>
          </a:p>
          <a:p>
            <a:r>
              <a:rPr lang="es-AR" sz="1200" b="0" i="0" u="none" strike="noStrike" kern="1200" baseline="0" dirty="0">
                <a:solidFill>
                  <a:schemeClr val="tx1"/>
                </a:solidFill>
                <a:latin typeface="+mn-lt"/>
                <a:ea typeface="+mn-ea"/>
                <a:cs typeface="+mn-cs"/>
              </a:rPr>
              <a:t>Al almacenarlos en memoria, podemos </a:t>
            </a:r>
            <a:r>
              <a:rPr lang="es-AR" sz="1200" b="1" i="0" u="none" strike="noStrike" kern="1200" baseline="0" dirty="0">
                <a:solidFill>
                  <a:schemeClr val="tx1"/>
                </a:solidFill>
                <a:latin typeface="+mn-lt"/>
                <a:ea typeface="+mn-ea"/>
                <a:cs typeface="+mn-cs"/>
              </a:rPr>
              <a:t>nombrarlos: </a:t>
            </a:r>
            <a:r>
              <a:rPr lang="es-AR" sz="1200" b="0" i="0" u="none" strike="noStrike" kern="1200" baseline="0" dirty="0">
                <a:solidFill>
                  <a:schemeClr val="tx1"/>
                </a:solidFill>
                <a:latin typeface="+mn-lt"/>
                <a:ea typeface="+mn-ea"/>
                <a:cs typeface="+mn-cs"/>
              </a:rPr>
              <a:t>se dice que la variable nos devuelve el valor almacenado.</a:t>
            </a:r>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25</a:t>
            </a:fld>
            <a:endParaRPr lang="es-AR"/>
          </a:p>
        </p:txBody>
      </p:sp>
    </p:spTree>
    <p:extLst>
      <p:ext uri="{BB962C8B-B14F-4D97-AF65-F5344CB8AC3E}">
        <p14:creationId xmlns:p14="http://schemas.microsoft.com/office/powerpoint/2010/main" val="4825815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a:t>Partir</a:t>
            </a:r>
            <a:r>
              <a:rPr lang="es-AR" baseline="0" dirty="0"/>
              <a:t> de la complejidad -&gt; Dividir en partes para entender-&gt; EN ALGORITMOS Y PROGRAMACION: </a:t>
            </a:r>
            <a:r>
              <a:rPr lang="es-AR" baseline="0" dirty="0" err="1"/>
              <a:t>RUTINAs</a:t>
            </a:r>
            <a:endParaRPr lang="es-AR" baseline="0" dirty="0"/>
          </a:p>
          <a:p>
            <a:endParaRPr lang="es-AR" baseline="0"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33</a:t>
            </a:fld>
            <a:endParaRPr lang="es-AR"/>
          </a:p>
        </p:txBody>
      </p:sp>
    </p:spTree>
    <p:extLst>
      <p:ext uri="{BB962C8B-B14F-4D97-AF65-F5344CB8AC3E}">
        <p14:creationId xmlns:p14="http://schemas.microsoft.com/office/powerpoint/2010/main" val="18822777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38</a:t>
            </a:fld>
            <a:endParaRPr lang="es-AR"/>
          </a:p>
        </p:txBody>
      </p:sp>
    </p:spTree>
    <p:extLst>
      <p:ext uri="{BB962C8B-B14F-4D97-AF65-F5344CB8AC3E}">
        <p14:creationId xmlns:p14="http://schemas.microsoft.com/office/powerpoint/2010/main" val="22833723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a:t>Puede que la acción /</a:t>
            </a:r>
            <a:r>
              <a:rPr lang="es-AR" baseline="0" dirty="0"/>
              <a:t> instrucciones no se ejecuten ninguna vez.</a:t>
            </a:r>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46</a:t>
            </a:fld>
            <a:endParaRPr lang="es-AR"/>
          </a:p>
        </p:txBody>
      </p:sp>
    </p:spTree>
    <p:extLst>
      <p:ext uri="{BB962C8B-B14F-4D97-AF65-F5344CB8AC3E}">
        <p14:creationId xmlns:p14="http://schemas.microsoft.com/office/powerpoint/2010/main" val="2483656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a:t>Se realiza</a:t>
            </a:r>
            <a:r>
              <a:rPr lang="es-AR" baseline="0" dirty="0"/>
              <a:t> la acción al menos una vez.</a:t>
            </a:r>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47</a:t>
            </a:fld>
            <a:endParaRPr lang="es-AR"/>
          </a:p>
        </p:txBody>
      </p:sp>
    </p:spTree>
    <p:extLst>
      <p:ext uri="{BB962C8B-B14F-4D97-AF65-F5344CB8AC3E}">
        <p14:creationId xmlns:p14="http://schemas.microsoft.com/office/powerpoint/2010/main" val="30414056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52</a:t>
            </a:fld>
            <a:endParaRPr lang="es-AR"/>
          </a:p>
        </p:txBody>
      </p:sp>
    </p:spTree>
    <p:extLst>
      <p:ext uri="{BB962C8B-B14F-4D97-AF65-F5344CB8AC3E}">
        <p14:creationId xmlns:p14="http://schemas.microsoft.com/office/powerpoint/2010/main" val="1512583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b="0" i="0" u="none" strike="noStrike" kern="1200" baseline="0" dirty="0">
                <a:solidFill>
                  <a:schemeClr val="tx1"/>
                </a:solidFill>
                <a:latin typeface="+mn-lt"/>
                <a:ea typeface="+mn-ea"/>
                <a:cs typeface="+mn-cs"/>
              </a:rPr>
              <a:t>Por un lado, los </a:t>
            </a:r>
            <a:r>
              <a:rPr lang="es-AR" sz="1200" b="0" i="1" u="none" strike="noStrike" kern="1200" baseline="0" dirty="0">
                <a:solidFill>
                  <a:schemeClr val="tx1"/>
                </a:solidFill>
                <a:latin typeface="+mn-lt"/>
                <a:ea typeface="+mn-ea"/>
                <a:cs typeface="+mn-cs"/>
              </a:rPr>
              <a:t>nuevos sistemas de producción </a:t>
            </a:r>
            <a:r>
              <a:rPr lang="es-AR" sz="1200" b="0" i="0" u="none" strike="noStrike" kern="1200" baseline="0" dirty="0">
                <a:solidFill>
                  <a:schemeClr val="tx1"/>
                </a:solidFill>
                <a:latin typeface="+mn-lt"/>
                <a:ea typeface="+mn-ea"/>
                <a:cs typeface="+mn-cs"/>
              </a:rPr>
              <a:t>que incluían varias automatizaciones.</a:t>
            </a:r>
          </a:p>
          <a:p>
            <a:r>
              <a:rPr lang="es-AR" sz="1200" b="0" i="0" u="none" strike="noStrike" kern="1200" baseline="0" dirty="0">
                <a:solidFill>
                  <a:schemeClr val="tx1"/>
                </a:solidFill>
                <a:latin typeface="+mn-lt"/>
                <a:ea typeface="+mn-ea"/>
                <a:cs typeface="+mn-cs"/>
              </a:rPr>
              <a:t>Por otro, los </a:t>
            </a:r>
            <a:r>
              <a:rPr lang="es-AR" sz="1200" b="0" i="1" u="none" strike="noStrike" kern="1200" baseline="0" dirty="0">
                <a:solidFill>
                  <a:schemeClr val="tx1"/>
                </a:solidFill>
                <a:latin typeface="+mn-lt"/>
                <a:ea typeface="+mn-ea"/>
                <a:cs typeface="+mn-cs"/>
              </a:rPr>
              <a:t>grandes desarrollos científicos </a:t>
            </a:r>
            <a:r>
              <a:rPr lang="es-AR" sz="1200" b="0" i="0" u="none" strike="noStrike" kern="1200" baseline="0" dirty="0">
                <a:solidFill>
                  <a:schemeClr val="tx1"/>
                </a:solidFill>
                <a:latin typeface="+mn-lt"/>
                <a:ea typeface="+mn-ea"/>
                <a:cs typeface="+mn-cs"/>
              </a:rPr>
              <a:t>en la física, química, matemática.</a:t>
            </a:r>
          </a:p>
          <a:p>
            <a:r>
              <a:rPr lang="es-AR" sz="1200" b="0" i="0" u="none" strike="noStrike" kern="1200" baseline="0" dirty="0">
                <a:solidFill>
                  <a:schemeClr val="tx1"/>
                </a:solidFill>
                <a:latin typeface="+mn-lt"/>
                <a:ea typeface="+mn-ea"/>
                <a:cs typeface="+mn-cs"/>
              </a:rPr>
              <a:t>LUDWING -&gt; SISTEMAS BIOLOGICOS.</a:t>
            </a:r>
          </a:p>
          <a:p>
            <a:r>
              <a:rPr lang="es-AR" sz="1200" b="1" i="0" u="none" strike="noStrike" kern="1200" baseline="0" dirty="0">
                <a:solidFill>
                  <a:schemeClr val="tx1"/>
                </a:solidFill>
                <a:latin typeface="+mn-lt"/>
                <a:ea typeface="+mn-ea"/>
                <a:cs typeface="+mn-cs"/>
              </a:rPr>
              <a:t>ENTORNO: materia, energía </a:t>
            </a:r>
            <a:r>
              <a:rPr lang="es-AR" sz="1200" b="0" i="0" u="none" strike="noStrike" kern="1200" baseline="0" dirty="0">
                <a:solidFill>
                  <a:schemeClr val="tx1"/>
                </a:solidFill>
                <a:latin typeface="+mn-lt"/>
                <a:ea typeface="+mn-ea"/>
                <a:cs typeface="+mn-cs"/>
              </a:rPr>
              <a:t>e </a:t>
            </a:r>
            <a:r>
              <a:rPr lang="es-AR" sz="1200" b="1" i="0" u="none" strike="noStrike" kern="1200" baseline="0" dirty="0">
                <a:solidFill>
                  <a:schemeClr val="tx1"/>
                </a:solidFill>
                <a:latin typeface="+mn-lt"/>
                <a:ea typeface="+mn-ea"/>
                <a:cs typeface="+mn-cs"/>
              </a:rPr>
              <a:t>información </a:t>
            </a:r>
            <a:r>
              <a:rPr lang="es-AR" sz="1200" b="0" i="0" u="none" strike="noStrike" kern="1200" baseline="0" dirty="0">
                <a:solidFill>
                  <a:schemeClr val="tx1"/>
                </a:solidFill>
                <a:latin typeface="+mn-lt"/>
                <a:ea typeface="+mn-ea"/>
                <a:cs typeface="+mn-cs"/>
              </a:rPr>
              <a:t>(MEI).</a:t>
            </a:r>
          </a:p>
          <a:p>
            <a:r>
              <a:rPr lang="es-AR" sz="1200" b="0" i="0" u="none" strike="noStrike" kern="1200" baseline="0" dirty="0">
                <a:solidFill>
                  <a:schemeClr val="tx1"/>
                </a:solidFill>
                <a:latin typeface="+mn-lt"/>
                <a:ea typeface="+mn-ea"/>
                <a:cs typeface="+mn-cs"/>
              </a:rPr>
              <a:t>una </a:t>
            </a:r>
            <a:r>
              <a:rPr lang="es-AR" sz="1200" b="1" i="0" u="none" strike="noStrike" kern="1200" baseline="0" dirty="0">
                <a:solidFill>
                  <a:schemeClr val="tx1"/>
                </a:solidFill>
                <a:latin typeface="+mn-lt"/>
                <a:ea typeface="+mn-ea"/>
                <a:cs typeface="+mn-cs"/>
              </a:rPr>
              <a:t>propiedad emergente: EL TODO ES MÁS QUE LA SUMA DE LAS PARTES</a:t>
            </a:r>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13</a:t>
            </a:fld>
            <a:endParaRPr lang="es-AR"/>
          </a:p>
        </p:txBody>
      </p:sp>
    </p:spTree>
    <p:extLst>
      <p:ext uri="{BB962C8B-B14F-4D97-AF65-F5344CB8AC3E}">
        <p14:creationId xmlns:p14="http://schemas.microsoft.com/office/powerpoint/2010/main" val="35205247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53</a:t>
            </a:fld>
            <a:endParaRPr lang="es-AR"/>
          </a:p>
        </p:txBody>
      </p:sp>
    </p:spTree>
    <p:extLst>
      <p:ext uri="{BB962C8B-B14F-4D97-AF65-F5344CB8AC3E}">
        <p14:creationId xmlns:p14="http://schemas.microsoft.com/office/powerpoint/2010/main" val="24917830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54</a:t>
            </a:fld>
            <a:endParaRPr lang="es-AR"/>
          </a:p>
        </p:txBody>
      </p:sp>
    </p:spTree>
    <p:extLst>
      <p:ext uri="{BB962C8B-B14F-4D97-AF65-F5344CB8AC3E}">
        <p14:creationId xmlns:p14="http://schemas.microsoft.com/office/powerpoint/2010/main" val="26903528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55</a:t>
            </a:fld>
            <a:endParaRPr lang="es-AR"/>
          </a:p>
        </p:txBody>
      </p:sp>
    </p:spTree>
    <p:extLst>
      <p:ext uri="{BB962C8B-B14F-4D97-AF65-F5344CB8AC3E}">
        <p14:creationId xmlns:p14="http://schemas.microsoft.com/office/powerpoint/2010/main" val="36272296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56</a:t>
            </a:fld>
            <a:endParaRPr lang="es-AR"/>
          </a:p>
        </p:txBody>
      </p:sp>
    </p:spTree>
    <p:extLst>
      <p:ext uri="{BB962C8B-B14F-4D97-AF65-F5344CB8AC3E}">
        <p14:creationId xmlns:p14="http://schemas.microsoft.com/office/powerpoint/2010/main" val="20713626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57</a:t>
            </a:fld>
            <a:endParaRPr lang="es-AR"/>
          </a:p>
        </p:txBody>
      </p:sp>
    </p:spTree>
    <p:extLst>
      <p:ext uri="{BB962C8B-B14F-4D97-AF65-F5344CB8AC3E}">
        <p14:creationId xmlns:p14="http://schemas.microsoft.com/office/powerpoint/2010/main" val="25042221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58</a:t>
            </a:fld>
            <a:endParaRPr lang="es-AR"/>
          </a:p>
        </p:txBody>
      </p:sp>
    </p:spTree>
    <p:extLst>
      <p:ext uri="{BB962C8B-B14F-4D97-AF65-F5344CB8AC3E}">
        <p14:creationId xmlns:p14="http://schemas.microsoft.com/office/powerpoint/2010/main" val="23893282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59</a:t>
            </a:fld>
            <a:endParaRPr lang="es-AR"/>
          </a:p>
        </p:txBody>
      </p:sp>
    </p:spTree>
    <p:extLst>
      <p:ext uri="{BB962C8B-B14F-4D97-AF65-F5344CB8AC3E}">
        <p14:creationId xmlns:p14="http://schemas.microsoft.com/office/powerpoint/2010/main" val="20987134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60</a:t>
            </a:fld>
            <a:endParaRPr lang="es-AR"/>
          </a:p>
        </p:txBody>
      </p:sp>
    </p:spTree>
    <p:extLst>
      <p:ext uri="{BB962C8B-B14F-4D97-AF65-F5344CB8AC3E}">
        <p14:creationId xmlns:p14="http://schemas.microsoft.com/office/powerpoint/2010/main" val="18537306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63</a:t>
            </a:fld>
            <a:endParaRPr lang="es-AR"/>
          </a:p>
        </p:txBody>
      </p:sp>
    </p:spTree>
    <p:extLst>
      <p:ext uri="{BB962C8B-B14F-4D97-AF65-F5344CB8AC3E}">
        <p14:creationId xmlns:p14="http://schemas.microsoft.com/office/powerpoint/2010/main" val="5377254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64</a:t>
            </a:fld>
            <a:endParaRPr lang="es-AR"/>
          </a:p>
        </p:txBody>
      </p:sp>
    </p:spTree>
    <p:extLst>
      <p:ext uri="{BB962C8B-B14F-4D97-AF65-F5344CB8AC3E}">
        <p14:creationId xmlns:p14="http://schemas.microsoft.com/office/powerpoint/2010/main" val="1233747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b="1" i="0" u="none" strike="noStrike" kern="1200" baseline="0" dirty="0">
                <a:solidFill>
                  <a:schemeClr val="tx1"/>
                </a:solidFill>
                <a:latin typeface="+mn-lt"/>
                <a:ea typeface="+mn-ea"/>
                <a:cs typeface="+mn-cs"/>
              </a:rPr>
              <a:t>Límite o frontera</a:t>
            </a:r>
            <a:r>
              <a:rPr lang="es-AR" sz="1200" b="0" i="0" u="none" strike="noStrike" kern="1200" baseline="0" dirty="0">
                <a:solidFill>
                  <a:schemeClr val="tx1"/>
                </a:solidFill>
                <a:latin typeface="+mn-lt"/>
                <a:ea typeface="+mn-ea"/>
                <a:cs typeface="+mn-cs"/>
              </a:rPr>
              <a:t>: </a:t>
            </a:r>
            <a:br>
              <a:rPr lang="es-AR" sz="1200" b="0" i="0" u="none" strike="noStrike" kern="1200" baseline="0" dirty="0">
                <a:solidFill>
                  <a:schemeClr val="tx1"/>
                </a:solidFill>
                <a:latin typeface="+mn-lt"/>
                <a:ea typeface="+mn-ea"/>
                <a:cs typeface="+mn-cs"/>
              </a:rPr>
            </a:br>
            <a:r>
              <a:rPr lang="es-AR" sz="1200" b="0" i="0" u="none" strike="noStrike" kern="1200" baseline="0" dirty="0">
                <a:solidFill>
                  <a:schemeClr val="tx1"/>
                </a:solidFill>
                <a:latin typeface="+mn-lt"/>
                <a:ea typeface="+mn-ea"/>
                <a:cs typeface="+mn-cs"/>
              </a:rPr>
              <a:t>- </a:t>
            </a:r>
            <a:r>
              <a:rPr lang="es-AR" sz="1200" b="0" i="1" u="none" strike="noStrike" kern="1200" baseline="0" dirty="0">
                <a:solidFill>
                  <a:schemeClr val="tx1"/>
                </a:solidFill>
                <a:latin typeface="+mn-lt"/>
                <a:ea typeface="+mn-ea"/>
                <a:cs typeface="+mn-cs"/>
              </a:rPr>
              <a:t>Concretos</a:t>
            </a:r>
            <a:r>
              <a:rPr lang="es-AR" sz="1200" b="0" i="0" u="none" strike="noStrike" kern="1200" baseline="0" dirty="0">
                <a:solidFill>
                  <a:schemeClr val="tx1"/>
                </a:solidFill>
                <a:latin typeface="+mn-lt"/>
                <a:ea typeface="+mn-ea"/>
                <a:cs typeface="+mn-cs"/>
              </a:rPr>
              <a:t>: los que tienen existencia material (ríos que separan países, paredes que</a:t>
            </a:r>
          </a:p>
          <a:p>
            <a:r>
              <a:rPr lang="es-AR" sz="1200" b="0" i="0" u="none" strike="noStrike" kern="1200" baseline="0" dirty="0">
                <a:solidFill>
                  <a:schemeClr val="tx1"/>
                </a:solidFill>
                <a:latin typeface="+mn-lt"/>
                <a:ea typeface="+mn-ea"/>
                <a:cs typeface="+mn-cs"/>
              </a:rPr>
              <a:t>definen aulas, etc.)</a:t>
            </a:r>
          </a:p>
          <a:p>
            <a:r>
              <a:rPr lang="es-AR" sz="1200" b="0" i="0" u="none" strike="noStrike" kern="1200" baseline="0" dirty="0">
                <a:solidFill>
                  <a:schemeClr val="tx1"/>
                </a:solidFill>
                <a:latin typeface="+mn-lt"/>
                <a:ea typeface="+mn-ea"/>
                <a:cs typeface="+mn-cs"/>
              </a:rPr>
              <a:t>- </a:t>
            </a:r>
            <a:r>
              <a:rPr lang="es-AR" sz="1200" b="0" i="1" u="none" strike="noStrike" kern="1200" baseline="0" dirty="0">
                <a:solidFill>
                  <a:schemeClr val="tx1"/>
                </a:solidFill>
                <a:latin typeface="+mn-lt"/>
                <a:ea typeface="+mn-ea"/>
                <a:cs typeface="+mn-cs"/>
              </a:rPr>
              <a:t>Simbólicos</a:t>
            </a:r>
            <a:r>
              <a:rPr lang="es-AR" sz="1200" b="0" i="0" u="none" strike="noStrike" kern="1200" baseline="0" dirty="0">
                <a:solidFill>
                  <a:schemeClr val="tx1"/>
                </a:solidFill>
                <a:latin typeface="+mn-lt"/>
                <a:ea typeface="+mn-ea"/>
                <a:cs typeface="+mn-cs"/>
              </a:rPr>
              <a:t>: los que no tienen existencia material y vienen dados por acuerdos, reglas</a:t>
            </a:r>
          </a:p>
          <a:p>
            <a:r>
              <a:rPr lang="es-AR" sz="1200" b="0" i="0" u="none" strike="noStrike" kern="1200" baseline="0" dirty="0">
                <a:solidFill>
                  <a:schemeClr val="tx1"/>
                </a:solidFill>
                <a:latin typeface="+mn-lt"/>
                <a:ea typeface="+mn-ea"/>
                <a:cs typeface="+mn-cs"/>
              </a:rPr>
              <a:t>o normas (un alumno pertenece a un curso porque lo establece la escuela.</a:t>
            </a:r>
          </a:p>
          <a:p>
            <a:r>
              <a:rPr lang="es-AR" sz="1200" b="0" i="0" u="none" strike="noStrike" kern="1200" baseline="0" dirty="0">
                <a:solidFill>
                  <a:schemeClr val="tx1"/>
                </a:solidFill>
                <a:latin typeface="+mn-lt"/>
                <a:ea typeface="+mn-ea"/>
                <a:cs typeface="+mn-cs"/>
              </a:rPr>
              <a:t>b. </a:t>
            </a:r>
            <a:r>
              <a:rPr lang="es-AR" sz="1200" b="1" i="0" u="none" strike="noStrike" kern="1200" baseline="0" dirty="0">
                <a:solidFill>
                  <a:schemeClr val="tx1"/>
                </a:solidFill>
                <a:latin typeface="+mn-lt"/>
                <a:ea typeface="+mn-ea"/>
                <a:cs typeface="+mn-cs"/>
              </a:rPr>
              <a:t>Depósitos o almacenamientos</a:t>
            </a:r>
            <a:r>
              <a:rPr lang="es-AR" sz="1200" b="0" i="0" u="none" strike="noStrike" kern="1200" baseline="0" dirty="0">
                <a:solidFill>
                  <a:schemeClr val="tx1"/>
                </a:solidFill>
                <a:latin typeface="+mn-lt"/>
                <a:ea typeface="+mn-ea"/>
                <a:cs typeface="+mn-cs"/>
              </a:rPr>
              <a:t>: son lugares donde se almacena materia, energía o información</a:t>
            </a:r>
          </a:p>
          <a:p>
            <a:r>
              <a:rPr lang="es-AR" sz="1200" b="0" i="0" u="none" strike="noStrike" kern="1200" baseline="0" dirty="0">
                <a:solidFill>
                  <a:schemeClr val="tx1"/>
                </a:solidFill>
                <a:latin typeface="+mn-lt"/>
                <a:ea typeface="+mn-ea"/>
                <a:cs typeface="+mn-cs"/>
              </a:rPr>
              <a:t>(MEI). Los depósitos pueden ser:</a:t>
            </a:r>
          </a:p>
          <a:p>
            <a:pPr marL="171450" indent="-171450">
              <a:buFontTx/>
              <a:buChar char="-"/>
            </a:pPr>
            <a:r>
              <a:rPr lang="es-AR" sz="1200" b="0" i="1" u="none" strike="noStrike" kern="1200" baseline="0" dirty="0">
                <a:solidFill>
                  <a:schemeClr val="tx1"/>
                </a:solidFill>
                <a:latin typeface="+mn-lt"/>
                <a:ea typeface="+mn-ea"/>
                <a:cs typeface="+mn-cs"/>
              </a:rPr>
              <a:t>Permanentes</a:t>
            </a:r>
            <a:r>
              <a:rPr lang="es-AR" sz="1200" b="0" i="0" u="none" strike="noStrike" kern="1200" baseline="0" dirty="0">
                <a:solidFill>
                  <a:schemeClr val="tx1"/>
                </a:solidFill>
                <a:latin typeface="+mn-lt"/>
                <a:ea typeface="+mn-ea"/>
                <a:cs typeface="+mn-cs"/>
              </a:rPr>
              <a:t>: aquellos en que están diseñados para que su contenido no se altere (CDROM, LIBROS)</a:t>
            </a:r>
          </a:p>
          <a:p>
            <a:pPr marL="171450" indent="-171450">
              <a:buFontTx/>
              <a:buChar char="-"/>
            </a:pPr>
            <a:r>
              <a:rPr lang="es-AR" sz="1200" b="0" i="1" u="none" strike="noStrike" kern="1200" baseline="0" dirty="0">
                <a:solidFill>
                  <a:schemeClr val="tx1"/>
                </a:solidFill>
                <a:latin typeface="+mn-lt"/>
                <a:ea typeface="+mn-ea"/>
                <a:cs typeface="+mn-cs"/>
              </a:rPr>
              <a:t>Transitorios</a:t>
            </a:r>
            <a:r>
              <a:rPr lang="es-AR" sz="1200" b="0" i="0" u="none" strike="noStrike" kern="1200" baseline="0" dirty="0">
                <a:solidFill>
                  <a:schemeClr val="tx1"/>
                </a:solidFill>
                <a:latin typeface="+mn-lt"/>
                <a:ea typeface="+mn-ea"/>
                <a:cs typeface="+mn-cs"/>
              </a:rPr>
              <a:t>: aquellos diseñados para que su contenido sufra modificaciones (pizarrón)</a:t>
            </a:r>
          </a:p>
          <a:p>
            <a:pPr marL="0" indent="0">
              <a:buFontTx/>
              <a:buNone/>
            </a:pPr>
            <a:r>
              <a:rPr lang="es-AR" sz="1200" b="0" i="0" u="none" strike="noStrike" kern="1200" baseline="0" dirty="0">
                <a:solidFill>
                  <a:schemeClr val="tx1"/>
                </a:solidFill>
                <a:latin typeface="+mn-lt"/>
                <a:ea typeface="+mn-ea"/>
                <a:cs typeface="+mn-cs"/>
              </a:rPr>
              <a:t> c. </a:t>
            </a:r>
            <a:r>
              <a:rPr lang="es-AR" sz="1200" b="1" i="0" u="none" strike="noStrike" kern="1200" baseline="0" dirty="0">
                <a:solidFill>
                  <a:schemeClr val="tx1"/>
                </a:solidFill>
                <a:latin typeface="+mn-lt"/>
                <a:ea typeface="+mn-ea"/>
                <a:cs typeface="+mn-cs"/>
              </a:rPr>
              <a:t>Canales</a:t>
            </a:r>
            <a:r>
              <a:rPr lang="es-AR" sz="1200" b="0" i="0" u="none" strike="noStrike" kern="1200" baseline="0" dirty="0">
                <a:solidFill>
                  <a:schemeClr val="tx1"/>
                </a:solidFill>
                <a:latin typeface="+mn-lt"/>
                <a:ea typeface="+mn-ea"/>
                <a:cs typeface="+mn-cs"/>
              </a:rPr>
              <a:t>: Son lugares o conductos por donde circula materia, energía o información (MEI). </a:t>
            </a:r>
          </a:p>
          <a:p>
            <a:pPr marL="0" indent="0">
              <a:buFontTx/>
              <a:buNone/>
            </a:pPr>
            <a:r>
              <a:rPr lang="es-AR" sz="1200" b="0" i="0" u="none" strike="noStrike" kern="1200" baseline="0" dirty="0">
                <a:solidFill>
                  <a:schemeClr val="tx1"/>
                </a:solidFill>
                <a:latin typeface="+mn-lt"/>
                <a:ea typeface="+mn-ea"/>
                <a:cs typeface="+mn-cs"/>
              </a:rPr>
              <a:t>d. </a:t>
            </a:r>
            <a:r>
              <a:rPr lang="es-AR" sz="1200" b="1" i="0" u="none" strike="noStrike" kern="1200" baseline="0" dirty="0">
                <a:solidFill>
                  <a:schemeClr val="tx1"/>
                </a:solidFill>
                <a:latin typeface="+mn-lt"/>
                <a:ea typeface="+mn-ea"/>
                <a:cs typeface="+mn-cs"/>
              </a:rPr>
              <a:t>Subsistemas</a:t>
            </a:r>
            <a:r>
              <a:rPr lang="es-AR" sz="1200" b="0" i="0" u="none" strike="noStrike" kern="1200" baseline="0" dirty="0">
                <a:solidFill>
                  <a:schemeClr val="tx1"/>
                </a:solidFill>
                <a:latin typeface="+mn-lt"/>
                <a:ea typeface="+mn-ea"/>
                <a:cs typeface="+mn-cs"/>
              </a:rPr>
              <a:t>: los sistemas complejos (muchos componentes y relaciones entre ellos) pueden</a:t>
            </a:r>
          </a:p>
          <a:p>
            <a:r>
              <a:rPr lang="es-AR" sz="1200" b="0" i="0" u="none" strike="noStrike" kern="1200" baseline="0" dirty="0">
                <a:solidFill>
                  <a:schemeClr val="tx1"/>
                </a:solidFill>
                <a:latin typeface="+mn-lt"/>
                <a:ea typeface="+mn-ea"/>
                <a:cs typeface="+mn-cs"/>
              </a:rPr>
              <a:t>dividirse para su estudio en subsistemas.</a:t>
            </a:r>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14</a:t>
            </a:fld>
            <a:endParaRPr lang="es-AR"/>
          </a:p>
        </p:txBody>
      </p:sp>
    </p:spTree>
    <p:extLst>
      <p:ext uri="{BB962C8B-B14F-4D97-AF65-F5344CB8AC3E}">
        <p14:creationId xmlns:p14="http://schemas.microsoft.com/office/powerpoint/2010/main" val="30673126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65</a:t>
            </a:fld>
            <a:endParaRPr lang="es-AR"/>
          </a:p>
        </p:txBody>
      </p:sp>
    </p:spTree>
    <p:extLst>
      <p:ext uri="{BB962C8B-B14F-4D97-AF65-F5344CB8AC3E}">
        <p14:creationId xmlns:p14="http://schemas.microsoft.com/office/powerpoint/2010/main" val="17575720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66</a:t>
            </a:fld>
            <a:endParaRPr lang="es-AR"/>
          </a:p>
        </p:txBody>
      </p:sp>
    </p:spTree>
    <p:extLst>
      <p:ext uri="{BB962C8B-B14F-4D97-AF65-F5344CB8AC3E}">
        <p14:creationId xmlns:p14="http://schemas.microsoft.com/office/powerpoint/2010/main" val="12139367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67</a:t>
            </a:fld>
            <a:endParaRPr lang="es-AR"/>
          </a:p>
        </p:txBody>
      </p:sp>
    </p:spTree>
    <p:extLst>
      <p:ext uri="{BB962C8B-B14F-4D97-AF65-F5344CB8AC3E}">
        <p14:creationId xmlns:p14="http://schemas.microsoft.com/office/powerpoint/2010/main" val="27741466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68</a:t>
            </a:fld>
            <a:endParaRPr lang="es-AR"/>
          </a:p>
        </p:txBody>
      </p:sp>
    </p:spTree>
    <p:extLst>
      <p:ext uri="{BB962C8B-B14F-4D97-AF65-F5344CB8AC3E}">
        <p14:creationId xmlns:p14="http://schemas.microsoft.com/office/powerpoint/2010/main" val="21726115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69</a:t>
            </a:fld>
            <a:endParaRPr lang="es-AR"/>
          </a:p>
        </p:txBody>
      </p:sp>
    </p:spTree>
    <p:extLst>
      <p:ext uri="{BB962C8B-B14F-4D97-AF65-F5344CB8AC3E}">
        <p14:creationId xmlns:p14="http://schemas.microsoft.com/office/powerpoint/2010/main" val="34808970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70</a:t>
            </a:fld>
            <a:endParaRPr lang="es-AR"/>
          </a:p>
        </p:txBody>
      </p:sp>
    </p:spTree>
    <p:extLst>
      <p:ext uri="{BB962C8B-B14F-4D97-AF65-F5344CB8AC3E}">
        <p14:creationId xmlns:p14="http://schemas.microsoft.com/office/powerpoint/2010/main" val="2683322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71</a:t>
            </a:fld>
            <a:endParaRPr lang="es-AR"/>
          </a:p>
        </p:txBody>
      </p:sp>
    </p:spTree>
    <p:extLst>
      <p:ext uri="{BB962C8B-B14F-4D97-AF65-F5344CB8AC3E}">
        <p14:creationId xmlns:p14="http://schemas.microsoft.com/office/powerpoint/2010/main" val="7165881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72</a:t>
            </a:fld>
            <a:endParaRPr lang="es-AR"/>
          </a:p>
        </p:txBody>
      </p:sp>
    </p:spTree>
    <p:extLst>
      <p:ext uri="{BB962C8B-B14F-4D97-AF65-F5344CB8AC3E}">
        <p14:creationId xmlns:p14="http://schemas.microsoft.com/office/powerpoint/2010/main" val="20747504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73</a:t>
            </a:fld>
            <a:endParaRPr lang="es-AR"/>
          </a:p>
        </p:txBody>
      </p:sp>
    </p:spTree>
    <p:extLst>
      <p:ext uri="{BB962C8B-B14F-4D97-AF65-F5344CB8AC3E}">
        <p14:creationId xmlns:p14="http://schemas.microsoft.com/office/powerpoint/2010/main" val="10374503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74</a:t>
            </a:fld>
            <a:endParaRPr lang="es-AR"/>
          </a:p>
        </p:txBody>
      </p:sp>
    </p:spTree>
    <p:extLst>
      <p:ext uri="{BB962C8B-B14F-4D97-AF65-F5344CB8AC3E}">
        <p14:creationId xmlns:p14="http://schemas.microsoft.com/office/powerpoint/2010/main" val="223745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a:t>ABSTRACCIÓN</a:t>
            </a:r>
          </a:p>
          <a:p>
            <a:r>
              <a:rPr lang="es-AR" dirty="0"/>
              <a:t>EJEMPLOS DE S.</a:t>
            </a:r>
            <a:r>
              <a:rPr lang="es-AR" baseline="0" dirty="0"/>
              <a:t> TECNOLOGICOS: </a:t>
            </a:r>
          </a:p>
          <a:p>
            <a:r>
              <a:rPr lang="es-AR" baseline="0" dirty="0"/>
              <a:t>Generar, Producir, Transformar y Distribuir</a:t>
            </a:r>
          </a:p>
          <a:p>
            <a:r>
              <a:rPr lang="es-AR" baseline="0" dirty="0"/>
              <a:t>DE PROCESAMIENTO DE MATERIA: INDUSTRIA, HUERTA</a:t>
            </a:r>
            <a:endParaRPr lang="es-AR" dirty="0"/>
          </a:p>
          <a:p>
            <a:pPr marL="0" marR="0" lvl="0" indent="0" algn="l" defTabSz="914400" rtl="0" eaLnBrk="1" fontAlgn="auto" latinLnBrk="0" hangingPunct="1">
              <a:lnSpc>
                <a:spcPct val="100000"/>
              </a:lnSpc>
              <a:spcBef>
                <a:spcPts val="0"/>
              </a:spcBef>
              <a:spcAft>
                <a:spcPts val="0"/>
              </a:spcAft>
              <a:buClrTx/>
              <a:buSzTx/>
              <a:buFontTx/>
              <a:buNone/>
              <a:tabLst/>
              <a:defRPr/>
            </a:pPr>
            <a:r>
              <a:rPr lang="es-AR" baseline="0" dirty="0"/>
              <a:t>DE PROCESAMIENTO DE ENERGIA : AUTO</a:t>
            </a:r>
          </a:p>
          <a:p>
            <a:pPr marL="0" marR="0" lvl="0" indent="0" algn="l" defTabSz="914400" rtl="0" eaLnBrk="1" fontAlgn="auto" latinLnBrk="0" hangingPunct="1">
              <a:lnSpc>
                <a:spcPct val="100000"/>
              </a:lnSpc>
              <a:spcBef>
                <a:spcPts val="0"/>
              </a:spcBef>
              <a:spcAft>
                <a:spcPts val="0"/>
              </a:spcAft>
              <a:buClrTx/>
              <a:buSzTx/>
              <a:buFontTx/>
              <a:buNone/>
              <a:tabLst/>
              <a:defRPr/>
            </a:pPr>
            <a:r>
              <a:rPr lang="es-AR" baseline="0" dirty="0"/>
              <a:t>SISTEMAS DE INFORMACIÓN</a:t>
            </a:r>
          </a:p>
        </p:txBody>
      </p:sp>
      <p:sp>
        <p:nvSpPr>
          <p:cNvPr id="4" name="Marcador de número de diapositiva 3"/>
          <p:cNvSpPr>
            <a:spLocks noGrp="1"/>
          </p:cNvSpPr>
          <p:nvPr>
            <p:ph type="sldNum" sz="quarter" idx="10"/>
          </p:nvPr>
        </p:nvSpPr>
        <p:spPr/>
        <p:txBody>
          <a:bodyPr/>
          <a:lstStyle/>
          <a:p>
            <a:fld id="{3C93CB6A-38D4-45DE-80F7-C506C767D399}" type="slidenum">
              <a:rPr lang="es-AR" smtClean="0"/>
              <a:t>15</a:t>
            </a:fld>
            <a:endParaRPr lang="es-AR"/>
          </a:p>
        </p:txBody>
      </p:sp>
    </p:spTree>
    <p:extLst>
      <p:ext uri="{BB962C8B-B14F-4D97-AF65-F5344CB8AC3E}">
        <p14:creationId xmlns:p14="http://schemas.microsoft.com/office/powerpoint/2010/main" val="32062448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75</a:t>
            </a:fld>
            <a:endParaRPr lang="es-AR"/>
          </a:p>
        </p:txBody>
      </p:sp>
    </p:spTree>
    <p:extLst>
      <p:ext uri="{BB962C8B-B14F-4D97-AF65-F5344CB8AC3E}">
        <p14:creationId xmlns:p14="http://schemas.microsoft.com/office/powerpoint/2010/main" val="1277905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b="0" i="0" u="none" strike="noStrike" kern="1200" baseline="0" dirty="0">
                <a:solidFill>
                  <a:schemeClr val="tx1"/>
                </a:solidFill>
                <a:latin typeface="+mn-lt"/>
                <a:ea typeface="+mn-ea"/>
                <a:cs typeface="+mn-cs"/>
              </a:rPr>
              <a:t>Un proceso de desarrollo de software </a:t>
            </a:r>
            <a:r>
              <a:rPr lang="es-AR" sz="1200" b="1" i="0" u="none" strike="noStrike" kern="1200" baseline="0" dirty="0">
                <a:solidFill>
                  <a:schemeClr val="tx1"/>
                </a:solidFill>
                <a:latin typeface="+mn-lt"/>
                <a:ea typeface="+mn-ea"/>
                <a:cs typeface="+mn-cs"/>
              </a:rPr>
              <a:t>es una secuencia estructurada de actividades que conduce a la obtención de un producto de</a:t>
            </a:r>
          </a:p>
          <a:p>
            <a:r>
              <a:rPr lang="es-AR" sz="1200" b="1" i="0" u="none" strike="noStrike" kern="1200" baseline="0" dirty="0">
                <a:solidFill>
                  <a:schemeClr val="tx1"/>
                </a:solidFill>
                <a:latin typeface="+mn-lt"/>
                <a:ea typeface="+mn-ea"/>
                <a:cs typeface="+mn-cs"/>
              </a:rPr>
              <a:t>software.</a:t>
            </a:r>
            <a:r>
              <a:rPr lang="es-AR" sz="1200" b="0" i="0" u="none" strike="noStrike" kern="1200" baseline="0" dirty="0">
                <a:solidFill>
                  <a:schemeClr val="tx1"/>
                </a:solidFill>
                <a:latin typeface="+mn-lt"/>
                <a:ea typeface="+mn-ea"/>
                <a:cs typeface="+mn-cs"/>
              </a:rPr>
              <a:t> En definitiva, un proceso define </a:t>
            </a:r>
            <a:r>
              <a:rPr lang="es-AR" sz="1200" b="1" i="0" u="none" strike="noStrike" kern="1200" baseline="0" dirty="0">
                <a:solidFill>
                  <a:schemeClr val="tx1"/>
                </a:solidFill>
                <a:latin typeface="+mn-lt"/>
                <a:ea typeface="+mn-ea"/>
                <a:cs typeface="+mn-cs"/>
              </a:rPr>
              <a:t>quién está haciendo qué, cuándo y cómo</a:t>
            </a:r>
            <a:r>
              <a:rPr lang="es-AR" sz="1200" b="0" i="0" u="none" strike="noStrike" kern="1200" baseline="0" dirty="0">
                <a:solidFill>
                  <a:schemeClr val="tx1"/>
                </a:solidFill>
                <a:latin typeface="+mn-lt"/>
                <a:ea typeface="+mn-ea"/>
                <a:cs typeface="+mn-cs"/>
              </a:rPr>
              <a:t> alcanzar un determinado objetivo.</a:t>
            </a:r>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16</a:t>
            </a:fld>
            <a:endParaRPr lang="es-AR"/>
          </a:p>
        </p:txBody>
      </p:sp>
    </p:spTree>
    <p:extLst>
      <p:ext uri="{BB962C8B-B14F-4D97-AF65-F5344CB8AC3E}">
        <p14:creationId xmlns:p14="http://schemas.microsoft.com/office/powerpoint/2010/main" val="2148627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dirty="0"/>
              <a:t>Requerimientos – Análisis – </a:t>
            </a:r>
            <a:r>
              <a:rPr lang="es-AR" sz="1200" b="1" dirty="0"/>
              <a:t>Diseño – Implementación (Programación) </a:t>
            </a:r>
            <a:r>
              <a:rPr lang="es-AR" sz="1200" dirty="0"/>
              <a:t>– Prueba – Despliegue</a:t>
            </a:r>
          </a:p>
          <a:p>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17</a:t>
            </a:fld>
            <a:endParaRPr lang="es-AR"/>
          </a:p>
        </p:txBody>
      </p:sp>
    </p:spTree>
    <p:extLst>
      <p:ext uri="{BB962C8B-B14F-4D97-AF65-F5344CB8AC3E}">
        <p14:creationId xmlns:p14="http://schemas.microsoft.com/office/powerpoint/2010/main" val="3270658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b="0" i="0" u="none" strike="noStrike" kern="1200" baseline="0" dirty="0">
                <a:solidFill>
                  <a:schemeClr val="tx1"/>
                </a:solidFill>
                <a:latin typeface="+mn-lt"/>
                <a:ea typeface="+mn-ea"/>
                <a:cs typeface="+mn-cs"/>
              </a:rPr>
              <a:t>NO ES  proceso de manufactura en serie o como líneas de producción, sino que para obtenerlo usamos un </a:t>
            </a:r>
            <a:br>
              <a:rPr lang="es-AR" sz="1200" b="0" i="0" u="none" strike="noStrike" kern="1200" baseline="0" dirty="0">
                <a:solidFill>
                  <a:schemeClr val="tx1"/>
                </a:solidFill>
                <a:latin typeface="+mn-lt"/>
                <a:ea typeface="+mn-ea"/>
                <a:cs typeface="+mn-cs"/>
              </a:rPr>
            </a:br>
            <a:r>
              <a:rPr lang="es-AR" sz="1200" b="1" i="0" u="none" strike="noStrike" kern="1200" baseline="0" dirty="0">
                <a:solidFill>
                  <a:schemeClr val="tx1"/>
                </a:solidFill>
                <a:latin typeface="+mn-lt"/>
                <a:ea typeface="+mn-ea"/>
                <a:cs typeface="+mn-cs"/>
              </a:rPr>
              <a:t>proyecto</a:t>
            </a:r>
            <a:r>
              <a:rPr lang="es-AR" sz="1200" b="0" i="0" u="none" strike="noStrike" kern="1200" baseline="0" dirty="0">
                <a:solidFill>
                  <a:schemeClr val="tx1"/>
                </a:solidFill>
                <a:latin typeface="+mn-lt"/>
                <a:ea typeface="+mn-ea"/>
                <a:cs typeface="+mn-cs"/>
              </a:rPr>
              <a:t>, </a:t>
            </a:r>
            <a:r>
              <a:rPr lang="es-AR" sz="1200" b="1" i="0" u="none" strike="noStrike" kern="1200" baseline="0" dirty="0">
                <a:solidFill>
                  <a:schemeClr val="tx1"/>
                </a:solidFill>
                <a:latin typeface="+mn-lt"/>
                <a:ea typeface="+mn-ea"/>
                <a:cs typeface="+mn-cs"/>
              </a:rPr>
              <a:t>que se lo puede definir como un esfuerzo planificado, temporal y único, </a:t>
            </a:r>
            <a:r>
              <a:rPr lang="es-AR" sz="1200" b="0" i="0" u="none" strike="noStrike" kern="1200" baseline="0" dirty="0">
                <a:solidFill>
                  <a:schemeClr val="tx1"/>
                </a:solidFill>
                <a:latin typeface="+mn-lt"/>
                <a:ea typeface="+mn-ea"/>
                <a:cs typeface="+mn-cs"/>
              </a:rPr>
              <a:t>realizado para crear productos o servicios únicos que agreguen</a:t>
            </a:r>
          </a:p>
          <a:p>
            <a:r>
              <a:rPr lang="es-AR" sz="1200" b="0" i="0" u="none" strike="noStrike" kern="1200" baseline="0" dirty="0">
                <a:solidFill>
                  <a:schemeClr val="tx1"/>
                </a:solidFill>
                <a:latin typeface="+mn-lt"/>
                <a:ea typeface="+mn-ea"/>
                <a:cs typeface="+mn-cs"/>
              </a:rPr>
              <a:t>valor. Estos proyectos utilizan </a:t>
            </a:r>
            <a:r>
              <a:rPr lang="es-AR" sz="1200" b="1" i="0" u="none" strike="noStrike" kern="1200" baseline="0" dirty="0">
                <a:solidFill>
                  <a:schemeClr val="tx1"/>
                </a:solidFill>
                <a:latin typeface="+mn-lt"/>
                <a:ea typeface="+mn-ea"/>
                <a:cs typeface="+mn-cs"/>
              </a:rPr>
              <a:t>procesos </a:t>
            </a:r>
            <a:r>
              <a:rPr lang="es-AR" sz="1200" b="0" i="0" u="none" strike="noStrike" kern="1200" baseline="0" dirty="0">
                <a:solidFill>
                  <a:schemeClr val="tx1"/>
                </a:solidFill>
                <a:latin typeface="+mn-lt"/>
                <a:ea typeface="+mn-ea"/>
                <a:cs typeface="+mn-cs"/>
              </a:rPr>
              <a:t>que definen </a:t>
            </a:r>
            <a:r>
              <a:rPr lang="es-AR" sz="1200" b="1" i="0" u="none" strike="noStrike" kern="1200" baseline="0" dirty="0">
                <a:solidFill>
                  <a:schemeClr val="tx1"/>
                </a:solidFill>
                <a:latin typeface="+mn-lt"/>
                <a:ea typeface="+mn-ea"/>
                <a:cs typeface="+mn-cs"/>
              </a:rPr>
              <a:t>que tareas deben realizar las personas </a:t>
            </a:r>
            <a:r>
              <a:rPr lang="es-AR" sz="1200" b="0" i="0" u="none" strike="noStrike" kern="1200" baseline="0" dirty="0">
                <a:solidFill>
                  <a:schemeClr val="tx1"/>
                </a:solidFill>
                <a:latin typeface="+mn-lt"/>
                <a:ea typeface="+mn-ea"/>
                <a:cs typeface="+mn-cs"/>
              </a:rPr>
              <a:t>que</a:t>
            </a:r>
          </a:p>
          <a:p>
            <a:r>
              <a:rPr lang="es-AR" sz="1200" b="0" i="0" u="none" strike="noStrike" kern="1200" baseline="0" dirty="0">
                <a:solidFill>
                  <a:schemeClr val="tx1"/>
                </a:solidFill>
                <a:latin typeface="+mn-lt"/>
                <a:ea typeface="+mn-ea"/>
                <a:cs typeface="+mn-cs"/>
              </a:rPr>
              <a:t>trabajan en el proyecto, para obtener los resultados deseados, utilizando como apoyo herramientas</a:t>
            </a:r>
          </a:p>
          <a:p>
            <a:r>
              <a:rPr lang="es-AR" sz="1200" b="0" i="0" u="none" strike="noStrike" kern="1200" baseline="0" dirty="0">
                <a:solidFill>
                  <a:schemeClr val="tx1"/>
                </a:solidFill>
                <a:latin typeface="+mn-lt"/>
                <a:ea typeface="+mn-ea"/>
                <a:cs typeface="+mn-cs"/>
              </a:rPr>
              <a:t>que facilitarán su trabajo. En este caso el resultado deseado en el </a:t>
            </a:r>
            <a:r>
              <a:rPr lang="es-AR" sz="1200" b="1" i="0" u="none" strike="noStrike" kern="1200" baseline="0" dirty="0">
                <a:solidFill>
                  <a:schemeClr val="tx1"/>
                </a:solidFill>
                <a:latin typeface="+mn-lt"/>
                <a:ea typeface="+mn-ea"/>
                <a:cs typeface="+mn-cs"/>
              </a:rPr>
              <a:t>Producto de Software.</a:t>
            </a:r>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18</a:t>
            </a:fld>
            <a:endParaRPr lang="es-AR"/>
          </a:p>
        </p:txBody>
      </p:sp>
    </p:spTree>
    <p:extLst>
      <p:ext uri="{BB962C8B-B14F-4D97-AF65-F5344CB8AC3E}">
        <p14:creationId xmlns:p14="http://schemas.microsoft.com/office/powerpoint/2010/main" val="2104827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b="1" i="0" u="none" strike="noStrike" kern="1200" baseline="0" dirty="0">
                <a:solidFill>
                  <a:schemeClr val="tx1"/>
                </a:solidFill>
                <a:latin typeface="+mn-lt"/>
                <a:ea typeface="+mn-ea"/>
                <a:cs typeface="+mn-cs"/>
              </a:rPr>
              <a:t>Algoritmo</a:t>
            </a:r>
            <a:r>
              <a:rPr lang="es-AR" sz="1200" b="0" i="0" u="none" strike="noStrike" kern="1200" baseline="0" dirty="0">
                <a:solidFill>
                  <a:schemeClr val="tx1"/>
                </a:solidFill>
                <a:latin typeface="+mn-lt"/>
                <a:ea typeface="+mn-ea"/>
                <a:cs typeface="+mn-cs"/>
              </a:rPr>
              <a:t>: un algoritmo es un método para resolver un problema, que consiste en la realización de un</a:t>
            </a:r>
          </a:p>
          <a:p>
            <a:r>
              <a:rPr lang="es-AR" sz="1200" b="0" i="0" u="none" strike="noStrike" kern="1200" baseline="0" dirty="0">
                <a:solidFill>
                  <a:schemeClr val="tx1"/>
                </a:solidFill>
                <a:latin typeface="+mn-lt"/>
                <a:ea typeface="+mn-ea"/>
                <a:cs typeface="+mn-cs"/>
              </a:rPr>
              <a:t>conjunto de pasos lógicamente ordenados tal que, partiendo de ciertos datos de entrada, permite</a:t>
            </a:r>
          </a:p>
          <a:p>
            <a:r>
              <a:rPr lang="es-AR" sz="1200" b="0" i="0" u="none" strike="noStrike" kern="1200" baseline="0" dirty="0">
                <a:solidFill>
                  <a:schemeClr val="tx1"/>
                </a:solidFill>
                <a:latin typeface="+mn-lt"/>
                <a:ea typeface="+mn-ea"/>
                <a:cs typeface="+mn-cs"/>
              </a:rPr>
              <a:t>obtener ciertos resultados que conforman la solución del problema</a:t>
            </a:r>
            <a:br>
              <a:rPr lang="es-AR" sz="1200" b="0" i="0" u="none" strike="noStrike" kern="1200" baseline="0" dirty="0">
                <a:solidFill>
                  <a:schemeClr val="tx1"/>
                </a:solidFill>
                <a:latin typeface="+mn-lt"/>
                <a:ea typeface="+mn-ea"/>
                <a:cs typeface="+mn-cs"/>
              </a:rPr>
            </a:br>
            <a:r>
              <a:rPr lang="es-AR" sz="1200" b="0" i="0" u="none" strike="noStrike" kern="1200" baseline="0" dirty="0">
                <a:solidFill>
                  <a:schemeClr val="tx1"/>
                </a:solidFill>
                <a:latin typeface="+mn-lt"/>
                <a:ea typeface="+mn-ea"/>
                <a:cs typeface="+mn-cs"/>
              </a:rPr>
              <a:t>1. Ponerme las zapatillas.</a:t>
            </a:r>
          </a:p>
          <a:p>
            <a:r>
              <a:rPr lang="es-AR" sz="1200" b="0" i="0" u="none" strike="noStrike" kern="1200" baseline="0" dirty="0">
                <a:solidFill>
                  <a:schemeClr val="tx1"/>
                </a:solidFill>
                <a:latin typeface="+mn-lt"/>
                <a:ea typeface="+mn-ea"/>
                <a:cs typeface="+mn-cs"/>
              </a:rPr>
              <a:t>2. Agarrar los cordones con ambas manos.</a:t>
            </a:r>
          </a:p>
          <a:p>
            <a:r>
              <a:rPr lang="es-AR" sz="1200" b="0" i="0" u="none" strike="noStrike" kern="1200" baseline="0" dirty="0">
                <a:solidFill>
                  <a:schemeClr val="tx1"/>
                </a:solidFill>
                <a:latin typeface="+mn-lt"/>
                <a:ea typeface="+mn-ea"/>
                <a:cs typeface="+mn-cs"/>
              </a:rPr>
              <a:t>3. Hacer el primer nudo.</a:t>
            </a:r>
          </a:p>
          <a:p>
            <a:r>
              <a:rPr lang="es-AR" sz="1200" b="0" i="0" u="none" strike="noStrike" kern="1200" baseline="0" dirty="0">
                <a:solidFill>
                  <a:schemeClr val="tx1"/>
                </a:solidFill>
                <a:latin typeface="+mn-lt"/>
                <a:ea typeface="+mn-ea"/>
                <a:cs typeface="+mn-cs"/>
              </a:rPr>
              <a:t>4. Hacer un bucle con cada uno de los cordones.</a:t>
            </a:r>
          </a:p>
          <a:p>
            <a:r>
              <a:rPr lang="es-AR" sz="1200" b="0" i="0" u="none" strike="noStrike" kern="1200" baseline="0" dirty="0">
                <a:solidFill>
                  <a:schemeClr val="tx1"/>
                </a:solidFill>
                <a:latin typeface="+mn-lt"/>
                <a:ea typeface="+mn-ea"/>
                <a:cs typeface="+mn-cs"/>
              </a:rPr>
              <a:t>5. Cruzar los dos bucles y ajustar.</a:t>
            </a:r>
          </a:p>
          <a:p>
            <a:r>
              <a:rPr lang="es-AR" sz="1200" b="0" i="0" u="none" strike="noStrike" kern="1200" baseline="0" dirty="0">
                <a:solidFill>
                  <a:schemeClr val="tx1"/>
                </a:solidFill>
                <a:latin typeface="+mn-lt"/>
                <a:ea typeface="+mn-ea"/>
                <a:cs typeface="+mn-cs"/>
              </a:rPr>
              <a:t>6. Corroborar que al caminar los cordones no se sueltan y la zapatilla se </a:t>
            </a:r>
            <a:r>
              <a:rPr lang="es-AR" sz="1200" b="0" i="0" u="none" strike="noStrike" kern="1200" baseline="0" dirty="0" err="1">
                <a:solidFill>
                  <a:schemeClr val="tx1"/>
                </a:solidFill>
                <a:latin typeface="+mn-lt"/>
                <a:ea typeface="+mn-ea"/>
                <a:cs typeface="+mn-cs"/>
              </a:rPr>
              <a:t>encuenta</a:t>
            </a:r>
            <a:r>
              <a:rPr lang="es-AR" sz="1200" b="0" i="0" u="none" strike="noStrike" kern="1200" baseline="0" dirty="0">
                <a:solidFill>
                  <a:schemeClr val="tx1"/>
                </a:solidFill>
                <a:latin typeface="+mn-lt"/>
                <a:ea typeface="+mn-ea"/>
                <a:cs typeface="+mn-cs"/>
              </a:rPr>
              <a:t> correctamente atada.</a:t>
            </a:r>
          </a:p>
          <a:p>
            <a:r>
              <a:rPr lang="es-AR" sz="1200" b="1" i="0" u="none" strike="noStrike" kern="1200" baseline="0" dirty="0">
                <a:solidFill>
                  <a:schemeClr val="tx1"/>
                </a:solidFill>
                <a:latin typeface="+mn-lt"/>
                <a:ea typeface="+mn-ea"/>
                <a:cs typeface="+mn-cs"/>
              </a:rPr>
              <a:t>Programa</a:t>
            </a:r>
            <a:r>
              <a:rPr lang="es-AR" sz="1200" b="0" i="0" u="none" strike="noStrike" kern="1200" baseline="0" dirty="0">
                <a:solidFill>
                  <a:schemeClr val="tx1"/>
                </a:solidFill>
                <a:latin typeface="+mn-lt"/>
                <a:ea typeface="+mn-ea"/>
                <a:cs typeface="+mn-cs"/>
              </a:rPr>
              <a:t>: traducir dicho algoritmo en un conjunto de instrucciones, entendibles por la computadora, que le indican a la misma lo que debe</a:t>
            </a:r>
          </a:p>
          <a:p>
            <a:r>
              <a:rPr lang="es-AR" sz="1200" b="0" i="0" u="none" strike="noStrike" kern="1200" baseline="0" dirty="0">
                <a:solidFill>
                  <a:schemeClr val="tx1"/>
                </a:solidFill>
                <a:latin typeface="+mn-lt"/>
                <a:ea typeface="+mn-ea"/>
                <a:cs typeface="+mn-cs"/>
              </a:rPr>
              <a:t>hacer; este conjunto de instrucciones conforma lo que se denomina, un programa.</a:t>
            </a:r>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19</a:t>
            </a:fld>
            <a:endParaRPr lang="es-AR"/>
          </a:p>
        </p:txBody>
      </p:sp>
    </p:spTree>
    <p:extLst>
      <p:ext uri="{BB962C8B-B14F-4D97-AF65-F5344CB8AC3E}">
        <p14:creationId xmlns:p14="http://schemas.microsoft.com/office/powerpoint/2010/main" val="2279462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b="0" i="0" u="none" strike="noStrike" kern="1200" baseline="0" dirty="0">
                <a:solidFill>
                  <a:schemeClr val="tx1"/>
                </a:solidFill>
                <a:latin typeface="+mn-lt"/>
                <a:ea typeface="+mn-ea"/>
                <a:cs typeface="+mn-cs"/>
              </a:rPr>
              <a:t>Un algoritmo debe ser preciso e </a:t>
            </a:r>
            <a:r>
              <a:rPr lang="es-AR" sz="1200" b="1" i="0" u="none" strike="noStrike" kern="1200" baseline="0" dirty="0">
                <a:solidFill>
                  <a:schemeClr val="tx1"/>
                </a:solidFill>
                <a:latin typeface="+mn-lt"/>
                <a:ea typeface="+mn-ea"/>
                <a:cs typeface="+mn-cs"/>
              </a:rPr>
              <a:t>indicar el orden de realización de cada paso.</a:t>
            </a:r>
          </a:p>
          <a:p>
            <a:r>
              <a:rPr lang="es-AR" sz="1200" b="0" i="0" u="none" strike="noStrike" kern="1200" baseline="0" dirty="0">
                <a:solidFill>
                  <a:schemeClr val="tx1"/>
                </a:solidFill>
                <a:latin typeface="+mn-lt"/>
                <a:ea typeface="+mn-ea"/>
                <a:cs typeface="+mn-cs"/>
              </a:rPr>
              <a:t>Un algoritmo debe estar específicamente definido. Es decir, </a:t>
            </a:r>
            <a:r>
              <a:rPr lang="es-AR" sz="1200" b="1" i="0" u="none" strike="noStrike" kern="1200" baseline="0" dirty="0">
                <a:solidFill>
                  <a:schemeClr val="tx1"/>
                </a:solidFill>
                <a:latin typeface="+mn-lt"/>
                <a:ea typeface="+mn-ea"/>
                <a:cs typeface="+mn-cs"/>
              </a:rPr>
              <a:t>si se ejecuta un mismo algoritmo dos</a:t>
            </a:r>
          </a:p>
          <a:p>
            <a:r>
              <a:rPr lang="es-AR" sz="1200" b="1" i="0" u="none" strike="noStrike" kern="1200" baseline="0" dirty="0">
                <a:solidFill>
                  <a:schemeClr val="tx1"/>
                </a:solidFill>
                <a:latin typeface="+mn-lt"/>
                <a:ea typeface="+mn-ea"/>
                <a:cs typeface="+mn-cs"/>
              </a:rPr>
              <a:t>veces, con los mismos datos de entada, se debe obtener el mismo resultado cada vez.</a:t>
            </a:r>
          </a:p>
          <a:p>
            <a:r>
              <a:rPr lang="es-AR" sz="1200" b="0" i="0" u="none" strike="noStrike" kern="1200" baseline="0" dirty="0">
                <a:solidFill>
                  <a:schemeClr val="tx1"/>
                </a:solidFill>
                <a:latin typeface="+mn-lt"/>
                <a:ea typeface="+mn-ea"/>
                <a:cs typeface="+mn-cs"/>
              </a:rPr>
              <a:t>• Un algoritmo debe ser finito. </a:t>
            </a:r>
            <a:r>
              <a:rPr lang="es-AR" sz="1200" b="1" i="0" u="none" strike="noStrike" kern="1200" baseline="0" dirty="0">
                <a:solidFill>
                  <a:schemeClr val="tx1"/>
                </a:solidFill>
                <a:latin typeface="+mn-lt"/>
                <a:ea typeface="+mn-ea"/>
                <a:cs typeface="+mn-cs"/>
              </a:rPr>
              <a:t>Si se sigue un algoritmo, se debe terminar en algún momento; o sea,</a:t>
            </a:r>
          </a:p>
          <a:p>
            <a:r>
              <a:rPr lang="es-AR" sz="1200" b="1" i="0" u="none" strike="noStrike" kern="1200" baseline="0" dirty="0">
                <a:solidFill>
                  <a:schemeClr val="tx1"/>
                </a:solidFill>
                <a:latin typeface="+mn-lt"/>
                <a:ea typeface="+mn-ea"/>
                <a:cs typeface="+mn-cs"/>
              </a:rPr>
              <a:t>debe tener un número finito de pasos. Debe tener un inicio y un final.</a:t>
            </a:r>
          </a:p>
          <a:p>
            <a:r>
              <a:rPr lang="es-AR" sz="1200" b="0" i="0" u="none" strike="noStrike" kern="1200" baseline="0" dirty="0">
                <a:solidFill>
                  <a:schemeClr val="tx1"/>
                </a:solidFill>
                <a:latin typeface="+mn-lt"/>
                <a:ea typeface="+mn-ea"/>
                <a:cs typeface="+mn-cs"/>
              </a:rPr>
              <a:t>• Un algoritmo debe ser correcto: </a:t>
            </a:r>
            <a:r>
              <a:rPr lang="es-AR" sz="1200" b="1" i="0" u="none" strike="noStrike" kern="1200" baseline="0" dirty="0">
                <a:solidFill>
                  <a:schemeClr val="tx1"/>
                </a:solidFill>
                <a:latin typeface="+mn-lt"/>
                <a:ea typeface="+mn-ea"/>
                <a:cs typeface="+mn-cs"/>
              </a:rPr>
              <a:t>el resultado del algoritmo debe ser el resultado esperado.</a:t>
            </a:r>
          </a:p>
          <a:p>
            <a:r>
              <a:rPr lang="es-AR" sz="1200" b="0" i="0" u="none" strike="noStrike" kern="1200" baseline="0" dirty="0">
                <a:solidFill>
                  <a:schemeClr val="tx1"/>
                </a:solidFill>
                <a:latin typeface="+mn-lt"/>
                <a:ea typeface="+mn-ea"/>
                <a:cs typeface="+mn-cs"/>
              </a:rPr>
              <a:t>• Un algoritmo es independiente </a:t>
            </a:r>
            <a:r>
              <a:rPr lang="es-AR" sz="1200" b="1" i="0" u="none" strike="noStrike" kern="1200" baseline="0" dirty="0">
                <a:solidFill>
                  <a:schemeClr val="tx1"/>
                </a:solidFill>
                <a:latin typeface="+mn-lt"/>
                <a:ea typeface="+mn-ea"/>
                <a:cs typeface="+mn-cs"/>
              </a:rPr>
              <a:t>tanto del lenguaje de programación en el que se expresa como de la</a:t>
            </a:r>
          </a:p>
          <a:p>
            <a:r>
              <a:rPr lang="es-AR" sz="1200" b="1" i="0" u="none" strike="noStrike" kern="1200" baseline="0" dirty="0">
                <a:solidFill>
                  <a:schemeClr val="tx1"/>
                </a:solidFill>
                <a:latin typeface="+mn-lt"/>
                <a:ea typeface="+mn-ea"/>
                <a:cs typeface="+mn-cs"/>
              </a:rPr>
              <a:t>computadora que lo ejecuta.</a:t>
            </a:r>
            <a:endParaRPr lang="es-AR" b="1"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20</a:t>
            </a:fld>
            <a:endParaRPr lang="es-AR"/>
          </a:p>
        </p:txBody>
      </p:sp>
    </p:spTree>
    <p:extLst>
      <p:ext uri="{BB962C8B-B14F-4D97-AF65-F5344CB8AC3E}">
        <p14:creationId xmlns:p14="http://schemas.microsoft.com/office/powerpoint/2010/main" val="20305885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grpSp>
        <p:nvGrpSpPr>
          <p:cNvPr id="6" name="Agrupar 5"/>
          <p:cNvGrpSpPr/>
          <p:nvPr userDrawn="1"/>
        </p:nvGrpSpPr>
        <p:grpSpPr>
          <a:xfrm>
            <a:off x="0" y="880"/>
            <a:ext cx="12192000" cy="6858000"/>
            <a:chOff x="0" y="0"/>
            <a:chExt cx="9144000" cy="6858000"/>
          </a:xfrm>
        </p:grpSpPr>
        <p:sp>
          <p:nvSpPr>
            <p:cNvPr id="7" name="1 Rectángulo"/>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800"/>
            </a:p>
          </p:txBody>
        </p:sp>
        <p:sp>
          <p:nvSpPr>
            <p:cNvPr id="8" name="object 2"/>
            <p:cNvSpPr>
              <a:spLocks/>
            </p:cNvSpPr>
            <p:nvPr/>
          </p:nvSpPr>
          <p:spPr bwMode="auto">
            <a:xfrm>
              <a:off x="107504" y="1163092"/>
              <a:ext cx="7770214" cy="5693792"/>
            </a:xfrm>
            <a:custGeom>
              <a:avLst/>
              <a:gdLst>
                <a:gd name="T0" fmla="*/ 0 w 11237595"/>
                <a:gd name="T1" fmla="*/ 8094842 h 8098790"/>
                <a:gd name="T2" fmla="*/ 11238329 w 11237595"/>
                <a:gd name="T3" fmla="*/ 8094842 h 8098790"/>
                <a:gd name="T4" fmla="*/ 11238329 w 11237595"/>
                <a:gd name="T5" fmla="*/ 0 h 8098790"/>
                <a:gd name="T6" fmla="*/ 0 w 11237595"/>
                <a:gd name="T7" fmla="*/ 0 h 8098790"/>
                <a:gd name="T8" fmla="*/ 0 w 11237595"/>
                <a:gd name="T9" fmla="*/ 8094842 h 8098790"/>
                <a:gd name="T10" fmla="*/ 0 60000 65536"/>
                <a:gd name="T11" fmla="*/ 0 60000 65536"/>
                <a:gd name="T12" fmla="*/ 0 60000 65536"/>
                <a:gd name="T13" fmla="*/ 0 60000 65536"/>
                <a:gd name="T14" fmla="*/ 0 60000 65536"/>
                <a:gd name="T15" fmla="*/ 0 w 11237595"/>
                <a:gd name="T16" fmla="*/ 0 h 8098790"/>
                <a:gd name="T17" fmla="*/ 11237595 w 11237595"/>
                <a:gd name="T18" fmla="*/ 8098790 h 8098790"/>
              </a:gdLst>
              <a:ahLst/>
              <a:cxnLst>
                <a:cxn ang="T10">
                  <a:pos x="T0" y="T1"/>
                </a:cxn>
                <a:cxn ang="T11">
                  <a:pos x="T2" y="T3"/>
                </a:cxn>
                <a:cxn ang="T12">
                  <a:pos x="T4" y="T5"/>
                </a:cxn>
                <a:cxn ang="T13">
                  <a:pos x="T6" y="T7"/>
                </a:cxn>
                <a:cxn ang="T14">
                  <a:pos x="T8" y="T9"/>
                </a:cxn>
              </a:cxnLst>
              <a:rect l="T15" t="T16" r="T17" b="T18"/>
              <a:pathLst>
                <a:path w="11237595" h="8098790">
                  <a:moveTo>
                    <a:pt x="0" y="8098650"/>
                  </a:moveTo>
                  <a:lnTo>
                    <a:pt x="11237061" y="8098650"/>
                  </a:lnTo>
                  <a:lnTo>
                    <a:pt x="11237061" y="0"/>
                  </a:lnTo>
                  <a:lnTo>
                    <a:pt x="0" y="0"/>
                  </a:lnTo>
                  <a:lnTo>
                    <a:pt x="0" y="8098650"/>
                  </a:lnTo>
                  <a:close/>
                </a:path>
              </a:pathLst>
            </a:custGeom>
            <a:solidFill>
              <a:srgbClr val="FCFBF4"/>
            </a:solidFill>
            <a:ln>
              <a:noFill/>
            </a:ln>
            <a:effectLst>
              <a:innerShdw blurRad="533400" dist="50800" dir="2700000">
                <a:schemeClr val="bg1">
                  <a:lumMod val="50000"/>
                  <a:alpha val="87000"/>
                </a:schemeClr>
              </a:innerShdw>
            </a:effectLst>
            <a:extLst/>
          </p:spPr>
          <p:txBody>
            <a:bodyPr lIns="0" tIns="0" rIns="0" bIns="0"/>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endParaRPr lang="es-AR" altLang="es-AR" sz="1800"/>
            </a:p>
          </p:txBody>
        </p:sp>
        <p:sp>
          <p:nvSpPr>
            <p:cNvPr id="9" name="object 3"/>
            <p:cNvSpPr>
              <a:spLocks/>
            </p:cNvSpPr>
            <p:nvPr/>
          </p:nvSpPr>
          <p:spPr bwMode="auto">
            <a:xfrm>
              <a:off x="0" y="0"/>
              <a:ext cx="2916437" cy="2965773"/>
            </a:xfrm>
            <a:custGeom>
              <a:avLst/>
              <a:gdLst>
                <a:gd name="T0" fmla="*/ 4216704 w 4218305"/>
                <a:gd name="T1" fmla="*/ 0 h 4218305"/>
                <a:gd name="T2" fmla="*/ 0 w 4218305"/>
                <a:gd name="T3" fmla="*/ 0 h 4218305"/>
                <a:gd name="T4" fmla="*/ 0 w 4218305"/>
                <a:gd name="T5" fmla="*/ 4216720 h 4218305"/>
                <a:gd name="T6" fmla="*/ 4216704 w 4218305"/>
                <a:gd name="T7" fmla="*/ 0 h 4218305"/>
                <a:gd name="T8" fmla="*/ 0 60000 65536"/>
                <a:gd name="T9" fmla="*/ 0 60000 65536"/>
                <a:gd name="T10" fmla="*/ 0 60000 65536"/>
                <a:gd name="T11" fmla="*/ 0 60000 65536"/>
                <a:gd name="T12" fmla="*/ 0 w 4218305"/>
                <a:gd name="T13" fmla="*/ 0 h 4218305"/>
                <a:gd name="T14" fmla="*/ 4218305 w 4218305"/>
                <a:gd name="T15" fmla="*/ 4218305 h 4218305"/>
              </a:gdLst>
              <a:ahLst/>
              <a:cxnLst>
                <a:cxn ang="T8">
                  <a:pos x="T0" y="T1"/>
                </a:cxn>
                <a:cxn ang="T9">
                  <a:pos x="T2" y="T3"/>
                </a:cxn>
                <a:cxn ang="T10">
                  <a:pos x="T4" y="T5"/>
                </a:cxn>
                <a:cxn ang="T11">
                  <a:pos x="T6" y="T7"/>
                </a:cxn>
              </a:cxnLst>
              <a:rect l="T12" t="T13" r="T14" b="T15"/>
              <a:pathLst>
                <a:path w="4218305" h="4218305">
                  <a:moveTo>
                    <a:pt x="4217974" y="0"/>
                  </a:moveTo>
                  <a:lnTo>
                    <a:pt x="0" y="0"/>
                  </a:lnTo>
                  <a:lnTo>
                    <a:pt x="0" y="4217987"/>
                  </a:lnTo>
                  <a:lnTo>
                    <a:pt x="4217974" y="0"/>
                  </a:lnTo>
                  <a:close/>
                </a:path>
              </a:pathLst>
            </a:custGeom>
            <a:solidFill>
              <a:srgbClr val="00B0F0"/>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endParaRPr lang="es-AR" altLang="es-AR" sz="1800"/>
            </a:p>
          </p:txBody>
        </p:sp>
        <p:sp>
          <p:nvSpPr>
            <p:cNvPr id="10" name="object 4"/>
            <p:cNvSpPr>
              <a:spLocks/>
            </p:cNvSpPr>
            <p:nvPr/>
          </p:nvSpPr>
          <p:spPr bwMode="auto">
            <a:xfrm>
              <a:off x="0" y="0"/>
              <a:ext cx="6675863" cy="6858000"/>
            </a:xfrm>
            <a:custGeom>
              <a:avLst/>
              <a:gdLst>
                <a:gd name="T0" fmla="*/ 0 w 9655175"/>
                <a:gd name="T1" fmla="*/ 0 h 9752965"/>
                <a:gd name="T2" fmla="*/ 0 w 9655175"/>
                <a:gd name="T3" fmla="*/ 9755088 h 9752965"/>
                <a:gd name="T4" fmla="*/ 9654591 w 9655175"/>
                <a:gd name="T5" fmla="*/ 9755088 h 9752965"/>
                <a:gd name="T6" fmla="*/ 0 w 9655175"/>
                <a:gd name="T7" fmla="*/ 0 h 9752965"/>
                <a:gd name="T8" fmla="*/ 0 60000 65536"/>
                <a:gd name="T9" fmla="*/ 0 60000 65536"/>
                <a:gd name="T10" fmla="*/ 0 60000 65536"/>
                <a:gd name="T11" fmla="*/ 0 60000 65536"/>
                <a:gd name="T12" fmla="*/ 0 w 9655175"/>
                <a:gd name="T13" fmla="*/ 0 h 9752965"/>
                <a:gd name="T14" fmla="*/ 9655175 w 9655175"/>
                <a:gd name="T15" fmla="*/ 9752965 h 9752965"/>
              </a:gdLst>
              <a:ahLst/>
              <a:cxnLst>
                <a:cxn ang="T8">
                  <a:pos x="T0" y="T1"/>
                </a:cxn>
                <a:cxn ang="T9">
                  <a:pos x="T2" y="T3"/>
                </a:cxn>
                <a:cxn ang="T10">
                  <a:pos x="T4" y="T5"/>
                </a:cxn>
                <a:cxn ang="T11">
                  <a:pos x="T6" y="T7"/>
                </a:cxn>
              </a:cxnLst>
              <a:rect l="T12" t="T13" r="T14" b="T15"/>
              <a:pathLst>
                <a:path w="9655175" h="9752965">
                  <a:moveTo>
                    <a:pt x="0" y="0"/>
                  </a:moveTo>
                  <a:lnTo>
                    <a:pt x="0" y="9752545"/>
                  </a:lnTo>
                  <a:lnTo>
                    <a:pt x="9654590" y="9752545"/>
                  </a:lnTo>
                  <a:lnTo>
                    <a:pt x="0" y="0"/>
                  </a:lnTo>
                  <a:close/>
                </a:path>
              </a:pathLst>
            </a:custGeom>
            <a:solidFill>
              <a:srgbClr val="0071BB"/>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endParaRPr lang="es-AR" altLang="es-AR" sz="1800"/>
            </a:p>
          </p:txBody>
        </p:sp>
        <p:sp>
          <p:nvSpPr>
            <p:cNvPr id="11" name="object 5"/>
            <p:cNvSpPr>
              <a:spLocks/>
            </p:cNvSpPr>
            <p:nvPr/>
          </p:nvSpPr>
          <p:spPr bwMode="auto">
            <a:xfrm>
              <a:off x="1074593" y="3994919"/>
              <a:ext cx="5601271" cy="2861965"/>
            </a:xfrm>
            <a:custGeom>
              <a:avLst/>
              <a:gdLst>
                <a:gd name="T0" fmla="*/ 4070307 w 8101330"/>
                <a:gd name="T1" fmla="*/ 0 h 4070984"/>
                <a:gd name="T2" fmla="*/ 0 w 8101330"/>
                <a:gd name="T3" fmla="*/ 4068448 h 4070984"/>
                <a:gd name="T4" fmla="*/ 8099588 w 8101330"/>
                <a:gd name="T5" fmla="*/ 4068448 h 4070984"/>
                <a:gd name="T6" fmla="*/ 4070307 w 8101330"/>
                <a:gd name="T7" fmla="*/ 0 h 4070984"/>
                <a:gd name="T8" fmla="*/ 0 60000 65536"/>
                <a:gd name="T9" fmla="*/ 0 60000 65536"/>
                <a:gd name="T10" fmla="*/ 0 60000 65536"/>
                <a:gd name="T11" fmla="*/ 0 60000 65536"/>
                <a:gd name="T12" fmla="*/ 0 w 8101330"/>
                <a:gd name="T13" fmla="*/ 0 h 4070984"/>
                <a:gd name="T14" fmla="*/ 8101330 w 8101330"/>
                <a:gd name="T15" fmla="*/ 4070984 h 4070984"/>
              </a:gdLst>
              <a:ahLst/>
              <a:cxnLst>
                <a:cxn ang="T8">
                  <a:pos x="T0" y="T1"/>
                </a:cxn>
                <a:cxn ang="T9">
                  <a:pos x="T2" y="T3"/>
                </a:cxn>
                <a:cxn ang="T10">
                  <a:pos x="T4" y="T5"/>
                </a:cxn>
                <a:cxn ang="T11">
                  <a:pos x="T6" y="T7"/>
                </a:cxn>
              </a:cxnLst>
              <a:rect l="T12" t="T13" r="T14" b="T15"/>
              <a:pathLst>
                <a:path w="8101330" h="4070984">
                  <a:moveTo>
                    <a:pt x="4070946" y="0"/>
                  </a:moveTo>
                  <a:lnTo>
                    <a:pt x="0" y="4070985"/>
                  </a:lnTo>
                  <a:lnTo>
                    <a:pt x="8100860" y="4070985"/>
                  </a:lnTo>
                  <a:lnTo>
                    <a:pt x="4070946" y="0"/>
                  </a:lnTo>
                  <a:close/>
                </a:path>
              </a:pathLst>
            </a:custGeom>
            <a:solidFill>
              <a:srgbClr val="0091D1"/>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endParaRPr lang="es-AR" altLang="es-AR" sz="1800"/>
            </a:p>
          </p:txBody>
        </p:sp>
        <p:sp>
          <p:nvSpPr>
            <p:cNvPr id="13" name="13 Rectángulo"/>
            <p:cNvSpPr/>
            <p:nvPr/>
          </p:nvSpPr>
          <p:spPr>
            <a:xfrm>
              <a:off x="2699792" y="1187460"/>
              <a:ext cx="5292080" cy="369332"/>
            </a:xfrm>
            <a:prstGeom prst="rect">
              <a:avLst/>
            </a:prstGeom>
          </p:spPr>
          <p:txBody>
            <a:bodyPr wrap="square">
              <a:spAutoFit/>
            </a:bodyPr>
            <a:lstStyle/>
            <a:p>
              <a:r>
                <a:rPr lang="es-AR" altLang="en-US" sz="1800" dirty="0">
                  <a:latin typeface="+mj-lt"/>
                  <a:cs typeface="Arial" charset="0"/>
                </a:rPr>
                <a:t>Subsecretaría de Servicios Tecnológicos y Productivos</a:t>
              </a:r>
              <a:endParaRPr lang="es-AR" sz="1800" dirty="0">
                <a:latin typeface="+mj-lt"/>
              </a:endParaRPr>
            </a:p>
          </p:txBody>
        </p:sp>
        <p:pic>
          <p:nvPicPr>
            <p:cNvPr id="14" name="0 Imagen"/>
            <p:cNvPicPr/>
            <p:nvPr/>
          </p:nvPicPr>
          <p:blipFill>
            <a:blip r:embed="rId2" cstate="screen">
              <a:extLst>
                <a:ext uri="{28A0092B-C50C-407E-A947-70E740481C1C}">
                  <a14:useLocalDpi xmlns:a14="http://schemas.microsoft.com/office/drawing/2010/main"/>
                </a:ext>
              </a:extLst>
            </a:blip>
            <a:stretch>
              <a:fillRect/>
            </a:stretch>
          </p:blipFill>
          <p:spPr>
            <a:xfrm>
              <a:off x="6646822" y="159664"/>
              <a:ext cx="2296150" cy="409230"/>
            </a:xfrm>
            <a:prstGeom prst="rect">
              <a:avLst/>
            </a:prstGeom>
          </p:spPr>
        </p:pic>
        <p:pic>
          <p:nvPicPr>
            <p:cNvPr id="15" name="Imagen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99992" y="1844824"/>
              <a:ext cx="2736305" cy="2501902"/>
            </a:xfrm>
            <a:prstGeom prst="rect">
              <a:avLst/>
            </a:prstGeom>
          </p:spPr>
        </p:pic>
      </p:grpSp>
    </p:spTree>
    <p:extLst>
      <p:ext uri="{BB962C8B-B14F-4D97-AF65-F5344CB8AC3E}">
        <p14:creationId xmlns:p14="http://schemas.microsoft.com/office/powerpoint/2010/main" val="6699129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1"/>
            <a:ext cx="10363200" cy="476156"/>
          </a:xfrm>
          <a:prstGeom prst="rect">
            <a:avLst/>
          </a:prstGeom>
        </p:spPr>
        <p:txBody>
          <a:bodyPr/>
          <a:lstStyle>
            <a:lvl1pPr>
              <a:defRPr/>
            </a:lvl1pPr>
          </a:lstStyle>
          <a:p>
            <a:endParaRPr/>
          </a:p>
        </p:txBody>
      </p:sp>
      <p:sp>
        <p:nvSpPr>
          <p:cNvPr id="3" name="Holder 3"/>
          <p:cNvSpPr>
            <a:spLocks noGrp="1"/>
          </p:cNvSpPr>
          <p:nvPr>
            <p:ph type="subTitle" idx="4"/>
          </p:nvPr>
        </p:nvSpPr>
        <p:spPr>
          <a:xfrm>
            <a:off x="1828800" y="3840481"/>
            <a:ext cx="8534400" cy="346249"/>
          </a:xfrm>
          <a:prstGeom prst="rect">
            <a:avLst/>
          </a:prstGeom>
        </p:spPr>
        <p:txBody>
          <a:bodyPr/>
          <a:lstStyle>
            <a:lvl1pPr>
              <a:defRPr/>
            </a:lvl1pPr>
          </a:lstStyle>
          <a:p>
            <a:endParaRPr/>
          </a:p>
        </p:txBody>
      </p:sp>
    </p:spTree>
    <p:extLst>
      <p:ext uri="{BB962C8B-B14F-4D97-AF65-F5344CB8AC3E}">
        <p14:creationId xmlns:p14="http://schemas.microsoft.com/office/powerpoint/2010/main" val="23650646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Holder 3"/>
          <p:cNvSpPr>
            <a:spLocks noGrp="1"/>
          </p:cNvSpPr>
          <p:nvPr>
            <p:ph type="body" idx="1"/>
          </p:nvPr>
        </p:nvSpPr>
        <p:spPr/>
        <p:txBody>
          <a:bodyPr/>
          <a:lstStyle>
            <a:lvl1pPr>
              <a:defRPr b="0" i="0">
                <a:solidFill>
                  <a:schemeClr val="tx1"/>
                </a:solidFill>
              </a:defRPr>
            </a:lvl1pPr>
          </a:lstStyle>
          <a:p>
            <a:endParaRPr/>
          </a:p>
        </p:txBody>
      </p:sp>
      <p:sp>
        <p:nvSpPr>
          <p:cNvPr id="8" name="Holder 2"/>
          <p:cNvSpPr>
            <a:spLocks noGrp="1"/>
          </p:cNvSpPr>
          <p:nvPr>
            <p:ph type="title"/>
          </p:nvPr>
        </p:nvSpPr>
        <p:spPr bwMode="auto">
          <a:xfrm>
            <a:off x="91664" y="864612"/>
            <a:ext cx="1200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spTree>
    <p:extLst>
      <p:ext uri="{BB962C8B-B14F-4D97-AF65-F5344CB8AC3E}">
        <p14:creationId xmlns:p14="http://schemas.microsoft.com/office/powerpoint/2010/main" val="9777578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Holder 3"/>
          <p:cNvSpPr>
            <a:spLocks noGrp="1"/>
          </p:cNvSpPr>
          <p:nvPr>
            <p:ph sz="half" idx="2"/>
          </p:nvPr>
        </p:nvSpPr>
        <p:spPr>
          <a:xfrm>
            <a:off x="91665" y="1577340"/>
            <a:ext cx="11999999" cy="5020012"/>
          </a:xfrm>
          <a:prstGeom prst="rect">
            <a:avLst/>
          </a:prstGeom>
        </p:spPr>
        <p:txBody>
          <a:bodyPr>
            <a:normAutofit/>
          </a:bodyPr>
          <a:lstStyle>
            <a:lvl1pPr>
              <a:spcBef>
                <a:spcPts val="0"/>
              </a:spcBef>
              <a:spcAft>
                <a:spcPts val="600"/>
              </a:spcAft>
              <a:defRPr/>
            </a:lvl1pPr>
          </a:lstStyle>
          <a:p>
            <a:endParaRPr/>
          </a:p>
        </p:txBody>
      </p:sp>
      <p:sp>
        <p:nvSpPr>
          <p:cNvPr id="10" name="Holder 2"/>
          <p:cNvSpPr>
            <a:spLocks noGrp="1"/>
          </p:cNvSpPr>
          <p:nvPr>
            <p:ph type="title"/>
          </p:nvPr>
        </p:nvSpPr>
        <p:spPr bwMode="auto">
          <a:xfrm>
            <a:off x="91664" y="864612"/>
            <a:ext cx="1200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spTree>
    <p:extLst>
      <p:ext uri="{BB962C8B-B14F-4D97-AF65-F5344CB8AC3E}">
        <p14:creationId xmlns:p14="http://schemas.microsoft.com/office/powerpoint/2010/main" val="23410666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Holder 3"/>
          <p:cNvSpPr>
            <a:spLocks noGrp="1"/>
          </p:cNvSpPr>
          <p:nvPr>
            <p:ph sz="half" idx="2"/>
          </p:nvPr>
        </p:nvSpPr>
        <p:spPr>
          <a:xfrm>
            <a:off x="609600" y="1577340"/>
            <a:ext cx="5303520" cy="4587964"/>
          </a:xfrm>
          <a:prstGeom prst="rect">
            <a:avLst/>
          </a:prstGeom>
        </p:spPr>
        <p:txBody>
          <a:bodyPr/>
          <a:lstStyle>
            <a:lvl1pPr>
              <a:defRPr/>
            </a:lvl1pPr>
          </a:lstStyle>
          <a:p>
            <a:endParaRPr/>
          </a:p>
        </p:txBody>
      </p:sp>
      <p:sp>
        <p:nvSpPr>
          <p:cNvPr id="4" name="Holder 4"/>
          <p:cNvSpPr>
            <a:spLocks noGrp="1"/>
          </p:cNvSpPr>
          <p:nvPr>
            <p:ph sz="half" idx="3"/>
          </p:nvPr>
        </p:nvSpPr>
        <p:spPr>
          <a:xfrm>
            <a:off x="6278880" y="1577340"/>
            <a:ext cx="5303520" cy="4587964"/>
          </a:xfrm>
          <a:prstGeom prst="rect">
            <a:avLst/>
          </a:prstGeom>
        </p:spPr>
        <p:txBody>
          <a:bodyPr/>
          <a:lstStyle>
            <a:lvl1pPr>
              <a:defRPr/>
            </a:lvl1pPr>
          </a:lstStyle>
          <a:p>
            <a:endParaRPr/>
          </a:p>
        </p:txBody>
      </p:sp>
      <p:sp>
        <p:nvSpPr>
          <p:cNvPr id="9" name="Holder 2"/>
          <p:cNvSpPr>
            <a:spLocks noGrp="1"/>
          </p:cNvSpPr>
          <p:nvPr>
            <p:ph type="title"/>
          </p:nvPr>
        </p:nvSpPr>
        <p:spPr bwMode="auto">
          <a:xfrm>
            <a:off x="610196" y="864612"/>
            <a:ext cx="109716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spTree>
    <p:extLst>
      <p:ext uri="{BB962C8B-B14F-4D97-AF65-F5344CB8AC3E}">
        <p14:creationId xmlns:p14="http://schemas.microsoft.com/office/powerpoint/2010/main" val="4596246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Holder 2"/>
          <p:cNvSpPr>
            <a:spLocks noGrp="1"/>
          </p:cNvSpPr>
          <p:nvPr>
            <p:ph type="title"/>
          </p:nvPr>
        </p:nvSpPr>
        <p:spPr bwMode="auto">
          <a:xfrm>
            <a:off x="610196" y="864612"/>
            <a:ext cx="109716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spTree>
    <p:extLst>
      <p:ext uri="{BB962C8B-B14F-4D97-AF65-F5344CB8AC3E}">
        <p14:creationId xmlns:p14="http://schemas.microsoft.com/office/powerpoint/2010/main" val="5404802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0083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261872" y="1721606"/>
            <a:ext cx="4480560" cy="731520"/>
          </a:xfrm>
        </p:spPr>
        <p:txBody>
          <a:bodyPr anchor="b">
            <a:normAutofit/>
          </a:bodyPr>
          <a:lstStyle>
            <a:lvl1pPr marL="0" indent="0">
              <a:spcBef>
                <a:spcPts val="0"/>
              </a:spcBef>
              <a:buNone/>
              <a:defRPr sz="150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Editar el estilo de texto del patrón</a:t>
            </a:r>
          </a:p>
        </p:txBody>
      </p:sp>
      <p:sp>
        <p:nvSpPr>
          <p:cNvPr id="4" name="Content Placeholder 3"/>
          <p:cNvSpPr>
            <a:spLocks noGrp="1"/>
          </p:cNvSpPr>
          <p:nvPr>
            <p:ph sz="half" idx="2"/>
          </p:nvPr>
        </p:nvSpPr>
        <p:spPr>
          <a:xfrm>
            <a:off x="1261872" y="2507550"/>
            <a:ext cx="4480560" cy="366465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1" name="Text Placeholder 4"/>
          <p:cNvSpPr>
            <a:spLocks noGrp="1"/>
          </p:cNvSpPr>
          <p:nvPr>
            <p:ph type="body" sz="quarter" idx="3"/>
          </p:nvPr>
        </p:nvSpPr>
        <p:spPr>
          <a:xfrm>
            <a:off x="6126480" y="1721606"/>
            <a:ext cx="4480560" cy="731520"/>
          </a:xfrm>
        </p:spPr>
        <p:txBody>
          <a:bodyPr anchor="b">
            <a:normAutofit/>
          </a:bodyPr>
          <a:lstStyle>
            <a:lvl1pPr marL="0" indent="0">
              <a:lnSpc>
                <a:spcPct val="95000"/>
              </a:lnSpc>
              <a:spcBef>
                <a:spcPts val="0"/>
              </a:spcBef>
              <a:buNone/>
              <a:defRPr lang="en-US" sz="1500" b="0" kern="1200" dirty="0">
                <a:solidFill>
                  <a:schemeClr val="tx2"/>
                </a:solidFill>
                <a:latin typeface="+mn-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1500"/>
              </a:spcBef>
              <a:buFontTx/>
              <a:buNone/>
            </a:pPr>
            <a:r>
              <a:rPr lang="es-ES"/>
              <a:t>Editar el estilo de texto del patrón</a:t>
            </a:r>
          </a:p>
        </p:txBody>
      </p:sp>
      <p:sp>
        <p:nvSpPr>
          <p:cNvPr id="6" name="Content Placeholder 5"/>
          <p:cNvSpPr>
            <a:spLocks noGrp="1"/>
          </p:cNvSpPr>
          <p:nvPr>
            <p:ph sz="quarter" idx="4"/>
          </p:nvPr>
        </p:nvSpPr>
        <p:spPr>
          <a:xfrm>
            <a:off x="6126480" y="2507550"/>
            <a:ext cx="4480560" cy="366465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a:xfrm rot="16200000">
            <a:off x="10797543" y="998538"/>
            <a:ext cx="1904999" cy="365125"/>
          </a:xfrm>
          <a:prstGeom prst="rect">
            <a:avLst/>
          </a:prstGeom>
        </p:spPr>
        <p:txBody>
          <a:bodyPr/>
          <a:lstStyle/>
          <a:p>
            <a:fld id="{D4E54B09-E178-460F-B46D-023FA9745608}" type="datetimeFigureOut">
              <a:rPr lang="en-US" dirty="0"/>
              <a:t>3/10/2018</a:t>
            </a:fld>
            <a:endParaRPr lang="en-US" dirty="0"/>
          </a:p>
        </p:txBody>
      </p:sp>
      <p:sp>
        <p:nvSpPr>
          <p:cNvPr id="8" name="Footer Placeholder 7"/>
          <p:cNvSpPr>
            <a:spLocks noGrp="1"/>
          </p:cNvSpPr>
          <p:nvPr>
            <p:ph type="ftr" sz="quarter" idx="11"/>
          </p:nvPr>
        </p:nvSpPr>
        <p:spPr>
          <a:xfrm rot="16200000">
            <a:off x="9959341" y="4046538"/>
            <a:ext cx="35814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11292840" y="6172202"/>
            <a:ext cx="914400" cy="593725"/>
          </a:xfrm>
          <a:prstGeom prst="rect">
            <a:avLst/>
          </a:prstGeom>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20294608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jpe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bk object 16"/>
          <p:cNvSpPr>
            <a:spLocks/>
          </p:cNvSpPr>
          <p:nvPr/>
        </p:nvSpPr>
        <p:spPr bwMode="auto">
          <a:xfrm>
            <a:off x="0" y="1"/>
            <a:ext cx="12192000" cy="799207"/>
          </a:xfrm>
          <a:custGeom>
            <a:avLst/>
            <a:gdLst>
              <a:gd name="T0" fmla="*/ 0 w 13004800"/>
              <a:gd name="T1" fmla="*/ 1136408 h 1136650"/>
              <a:gd name="T2" fmla="*/ 13004800 w 13004800"/>
              <a:gd name="T3" fmla="*/ 1136408 h 1136650"/>
              <a:gd name="T4" fmla="*/ 13004800 w 13004800"/>
              <a:gd name="T5" fmla="*/ 0 h 1136650"/>
              <a:gd name="T6" fmla="*/ 0 w 13004800"/>
              <a:gd name="T7" fmla="*/ 0 h 1136650"/>
              <a:gd name="T8" fmla="*/ 0 w 13004800"/>
              <a:gd name="T9" fmla="*/ 1136408 h 11366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004800" h="1136650">
                <a:moveTo>
                  <a:pt x="0" y="1136408"/>
                </a:moveTo>
                <a:lnTo>
                  <a:pt x="13004800" y="1136408"/>
                </a:lnTo>
                <a:lnTo>
                  <a:pt x="13004800" y="0"/>
                </a:lnTo>
                <a:lnTo>
                  <a:pt x="0" y="0"/>
                </a:lnTo>
                <a:lnTo>
                  <a:pt x="0" y="1136408"/>
                </a:lnTo>
                <a:close/>
              </a:path>
            </a:pathLst>
          </a:custGeom>
          <a:solidFill>
            <a:srgbClr val="D2D2D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321457" eaLnBrk="0" fontAlgn="base" hangingPunct="0">
              <a:spcBef>
                <a:spcPct val="0"/>
              </a:spcBef>
              <a:spcAft>
                <a:spcPct val="0"/>
              </a:spcAft>
            </a:pPr>
            <a:endParaRPr lang="en-US" sz="1266">
              <a:solidFill>
                <a:prstClr val="black"/>
              </a:solidFill>
              <a:ea typeface="ＭＳ Ｐゴシック" panose="020B0600070205080204" pitchFamily="34" charset="-128"/>
            </a:endParaRPr>
          </a:p>
        </p:txBody>
      </p:sp>
      <p:sp>
        <p:nvSpPr>
          <p:cNvPr id="1028" name="bk object 18"/>
          <p:cNvSpPr>
            <a:spLocks/>
          </p:cNvSpPr>
          <p:nvPr/>
        </p:nvSpPr>
        <p:spPr bwMode="auto">
          <a:xfrm>
            <a:off x="0" y="3349"/>
            <a:ext cx="3583781" cy="795858"/>
          </a:xfrm>
          <a:custGeom>
            <a:avLst/>
            <a:gdLst>
              <a:gd name="T0" fmla="*/ 3838226 w 3822065"/>
              <a:gd name="T1" fmla="*/ 0 h 1132205"/>
              <a:gd name="T2" fmla="*/ 0 w 3822065"/>
              <a:gd name="T3" fmla="*/ 0 h 1132205"/>
              <a:gd name="T4" fmla="*/ 0 w 3822065"/>
              <a:gd name="T5" fmla="*/ 1123800 h 1132205"/>
              <a:gd name="T6" fmla="*/ 2689743 w 3822065"/>
              <a:gd name="T7" fmla="*/ 1123800 h 1132205"/>
              <a:gd name="T8" fmla="*/ 3838226 w 3822065"/>
              <a:gd name="T9" fmla="*/ 0 h 11322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22065" h="1132205">
                <a:moveTo>
                  <a:pt x="3821684" y="0"/>
                </a:moveTo>
                <a:lnTo>
                  <a:pt x="0" y="0"/>
                </a:lnTo>
                <a:lnTo>
                  <a:pt x="0" y="1132039"/>
                </a:lnTo>
                <a:lnTo>
                  <a:pt x="2678150" y="1132039"/>
                </a:lnTo>
                <a:lnTo>
                  <a:pt x="3821684" y="0"/>
                </a:lnTo>
                <a:close/>
              </a:path>
            </a:pathLst>
          </a:custGeom>
          <a:solidFill>
            <a:srgbClr val="0091D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321457" eaLnBrk="0" fontAlgn="base" hangingPunct="0">
              <a:spcBef>
                <a:spcPct val="0"/>
              </a:spcBef>
              <a:spcAft>
                <a:spcPct val="0"/>
              </a:spcAft>
            </a:pPr>
            <a:endParaRPr lang="en-US" sz="1266">
              <a:solidFill>
                <a:prstClr val="black"/>
              </a:solidFill>
              <a:ea typeface="ＭＳ Ｐゴシック" panose="020B0600070205080204" pitchFamily="34" charset="-128"/>
            </a:endParaRPr>
          </a:p>
        </p:txBody>
      </p:sp>
      <p:sp>
        <p:nvSpPr>
          <p:cNvPr id="1030" name="Holder 2"/>
          <p:cNvSpPr>
            <a:spLocks noGrp="1"/>
          </p:cNvSpPr>
          <p:nvPr>
            <p:ph type="title"/>
          </p:nvPr>
        </p:nvSpPr>
        <p:spPr bwMode="auto">
          <a:xfrm>
            <a:off x="91664" y="864613"/>
            <a:ext cx="1200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p>
            <a:pPr lvl="0"/>
            <a:endParaRPr lang="en-US" altLang="en-US"/>
          </a:p>
        </p:txBody>
      </p:sp>
      <p:sp>
        <p:nvSpPr>
          <p:cNvPr id="9" name="object 2"/>
          <p:cNvSpPr>
            <a:spLocks/>
          </p:cNvSpPr>
          <p:nvPr userDrawn="1"/>
        </p:nvSpPr>
        <p:spPr bwMode="auto">
          <a:xfrm>
            <a:off x="-2978" y="-15970"/>
            <a:ext cx="4701819" cy="799419"/>
          </a:xfrm>
          <a:custGeom>
            <a:avLst/>
            <a:gdLst>
              <a:gd name="T0" fmla="*/ 0 w 11237595"/>
              <a:gd name="T1" fmla="*/ 8094842 h 8098790"/>
              <a:gd name="T2" fmla="*/ 11238329 w 11237595"/>
              <a:gd name="T3" fmla="*/ 8094842 h 8098790"/>
              <a:gd name="T4" fmla="*/ 11238329 w 11237595"/>
              <a:gd name="T5" fmla="*/ 0 h 8098790"/>
              <a:gd name="T6" fmla="*/ 0 w 11237595"/>
              <a:gd name="T7" fmla="*/ 0 h 8098790"/>
              <a:gd name="T8" fmla="*/ 0 w 11237595"/>
              <a:gd name="T9" fmla="*/ 8094842 h 8098790"/>
              <a:gd name="T10" fmla="*/ 0 60000 65536"/>
              <a:gd name="T11" fmla="*/ 0 60000 65536"/>
              <a:gd name="T12" fmla="*/ 0 60000 65536"/>
              <a:gd name="T13" fmla="*/ 0 60000 65536"/>
              <a:gd name="T14" fmla="*/ 0 60000 65536"/>
              <a:gd name="T15" fmla="*/ 0 w 11237595"/>
              <a:gd name="T16" fmla="*/ 0 h 8098790"/>
              <a:gd name="T17" fmla="*/ 11237595 w 11237595"/>
              <a:gd name="T18" fmla="*/ 8098790 h 8098790"/>
            </a:gdLst>
            <a:ahLst/>
            <a:cxnLst>
              <a:cxn ang="T10">
                <a:pos x="T0" y="T1"/>
              </a:cxn>
              <a:cxn ang="T11">
                <a:pos x="T2" y="T3"/>
              </a:cxn>
              <a:cxn ang="T12">
                <a:pos x="T4" y="T5"/>
              </a:cxn>
              <a:cxn ang="T13">
                <a:pos x="T6" y="T7"/>
              </a:cxn>
              <a:cxn ang="T14">
                <a:pos x="T8" y="T9"/>
              </a:cxn>
            </a:cxnLst>
            <a:rect l="T15" t="T16" r="T17" b="T18"/>
            <a:pathLst>
              <a:path w="11237595" h="8098790">
                <a:moveTo>
                  <a:pt x="0" y="8098650"/>
                </a:moveTo>
                <a:lnTo>
                  <a:pt x="11237061" y="8098650"/>
                </a:lnTo>
                <a:lnTo>
                  <a:pt x="11237061" y="0"/>
                </a:lnTo>
                <a:lnTo>
                  <a:pt x="0" y="0"/>
                </a:lnTo>
                <a:lnTo>
                  <a:pt x="0" y="8098650"/>
                </a:lnTo>
                <a:close/>
              </a:path>
            </a:pathLst>
          </a:custGeom>
          <a:solidFill>
            <a:srgbClr val="FCFBF4"/>
          </a:solidFill>
          <a:ln>
            <a:noFill/>
          </a:ln>
          <a:effectLst/>
          <a:extLst/>
        </p:spPr>
        <p:txBody>
          <a:bodyPr lIns="0" tIns="0" rIns="0" bIns="0"/>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endParaRPr lang="es-AR" altLang="es-AR" sz="1800"/>
          </a:p>
        </p:txBody>
      </p:sp>
      <p:sp>
        <p:nvSpPr>
          <p:cNvPr id="1031" name="Holder 3"/>
          <p:cNvSpPr>
            <a:spLocks noGrp="1"/>
          </p:cNvSpPr>
          <p:nvPr>
            <p:ph type="body" idx="1"/>
          </p:nvPr>
        </p:nvSpPr>
        <p:spPr bwMode="auto">
          <a:xfrm>
            <a:off x="91664" y="1556792"/>
            <a:ext cx="12000000" cy="5040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p>
            <a:pPr lvl="0"/>
            <a:endParaRPr lang="en-US" altLang="en-US"/>
          </a:p>
        </p:txBody>
      </p:sp>
      <p:pic>
        <p:nvPicPr>
          <p:cNvPr id="11" name="0 Imagen"/>
          <p:cNvPicPr/>
          <p:nvPr userDrawn="1"/>
        </p:nvPicPr>
        <p:blipFill>
          <a:blip r:embed="rId10" cstate="screen">
            <a:extLst>
              <a:ext uri="{28A0092B-C50C-407E-A947-70E740481C1C}">
                <a14:useLocalDpi xmlns:a14="http://schemas.microsoft.com/office/drawing/2010/main"/>
              </a:ext>
            </a:extLst>
          </a:blip>
          <a:stretch>
            <a:fillRect/>
          </a:stretch>
        </p:blipFill>
        <p:spPr>
          <a:xfrm>
            <a:off x="8862430" y="159664"/>
            <a:ext cx="3061533" cy="409230"/>
          </a:xfrm>
          <a:prstGeom prst="rect">
            <a:avLst/>
          </a:prstGeom>
        </p:spPr>
      </p:pic>
      <p:pic>
        <p:nvPicPr>
          <p:cNvPr id="10" name="Imagen 9"/>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3597301" y="9680"/>
            <a:ext cx="1084427" cy="756000"/>
          </a:xfrm>
          <a:prstGeom prst="rect">
            <a:avLst/>
          </a:prstGeom>
        </p:spPr>
      </p:pic>
      <p:sp>
        <p:nvSpPr>
          <p:cNvPr id="1027" name="bk object 17"/>
          <p:cNvSpPr>
            <a:spLocks/>
          </p:cNvSpPr>
          <p:nvPr/>
        </p:nvSpPr>
        <p:spPr bwMode="auto">
          <a:xfrm>
            <a:off x="2" y="1"/>
            <a:ext cx="3586757" cy="799207"/>
          </a:xfrm>
          <a:custGeom>
            <a:avLst/>
            <a:gdLst>
              <a:gd name="T0" fmla="*/ 3809615 w 3826510"/>
              <a:gd name="T1" fmla="*/ 0 h 1136650"/>
              <a:gd name="T2" fmla="*/ 0 w 3826510"/>
              <a:gd name="T3" fmla="*/ 2540 h 1136650"/>
              <a:gd name="T4" fmla="*/ 0 w 3826510"/>
              <a:gd name="T5" fmla="*/ 1136408 h 1136650"/>
              <a:gd name="T6" fmla="*/ 2666619 w 3826510"/>
              <a:gd name="T7" fmla="*/ 1136408 h 1136650"/>
              <a:gd name="T8" fmla="*/ 3809615 w 3826510"/>
              <a:gd name="T9" fmla="*/ 0 h 11366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26510" h="1136650">
                <a:moveTo>
                  <a:pt x="3826090" y="0"/>
                </a:moveTo>
                <a:lnTo>
                  <a:pt x="0" y="2540"/>
                </a:lnTo>
                <a:lnTo>
                  <a:pt x="0" y="1136408"/>
                </a:lnTo>
                <a:lnTo>
                  <a:pt x="2678150" y="1136408"/>
                </a:lnTo>
                <a:lnTo>
                  <a:pt x="3826090" y="0"/>
                </a:lnTo>
                <a:close/>
              </a:path>
            </a:pathLst>
          </a:custGeom>
          <a:solidFill>
            <a:srgbClr val="0091D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321457" eaLnBrk="0" fontAlgn="base" hangingPunct="0">
              <a:spcBef>
                <a:spcPct val="0"/>
              </a:spcBef>
              <a:spcAft>
                <a:spcPct val="0"/>
              </a:spcAft>
            </a:pPr>
            <a:endParaRPr lang="en-US" sz="1266">
              <a:solidFill>
                <a:prstClr val="black"/>
              </a:solidFill>
              <a:ea typeface="ＭＳ Ｐゴシック" panose="020B0600070205080204" pitchFamily="34" charset="-128"/>
            </a:endParaRPr>
          </a:p>
        </p:txBody>
      </p:sp>
      <p:sp>
        <p:nvSpPr>
          <p:cNvPr id="1029" name="bk object 19"/>
          <p:cNvSpPr>
            <a:spLocks/>
          </p:cNvSpPr>
          <p:nvPr/>
        </p:nvSpPr>
        <p:spPr bwMode="auto">
          <a:xfrm>
            <a:off x="1" y="1"/>
            <a:ext cx="1937743" cy="799207"/>
          </a:xfrm>
          <a:custGeom>
            <a:avLst/>
            <a:gdLst>
              <a:gd name="T0" fmla="*/ 2082416 w 2066289"/>
              <a:gd name="T1" fmla="*/ 0 h 1136650"/>
              <a:gd name="T2" fmla="*/ 0 w 2066289"/>
              <a:gd name="T3" fmla="*/ 0 h 1136650"/>
              <a:gd name="T4" fmla="*/ 0 w 2066289"/>
              <a:gd name="T5" fmla="*/ 1136408 h 1136650"/>
              <a:gd name="T6" fmla="*/ 925254 w 2066289"/>
              <a:gd name="T7" fmla="*/ 1136408 h 1136650"/>
              <a:gd name="T8" fmla="*/ 2082416 w 2066289"/>
              <a:gd name="T9" fmla="*/ 0 h 11366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66289" h="1136650">
                <a:moveTo>
                  <a:pt x="2065820" y="0"/>
                </a:moveTo>
                <a:lnTo>
                  <a:pt x="0" y="0"/>
                </a:lnTo>
                <a:lnTo>
                  <a:pt x="0" y="1136408"/>
                </a:lnTo>
                <a:lnTo>
                  <a:pt x="917879" y="1136408"/>
                </a:lnTo>
                <a:lnTo>
                  <a:pt x="2065820" y="0"/>
                </a:lnTo>
                <a:close/>
              </a:path>
            </a:pathLst>
          </a:custGeom>
          <a:solidFill>
            <a:srgbClr val="0071B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321457" eaLnBrk="0" fontAlgn="base" hangingPunct="0">
              <a:spcBef>
                <a:spcPct val="0"/>
              </a:spcBef>
              <a:spcAft>
                <a:spcPct val="0"/>
              </a:spcAft>
            </a:pPr>
            <a:endParaRPr lang="en-US" sz="1266">
              <a:solidFill>
                <a:prstClr val="black"/>
              </a:solidFill>
              <a:ea typeface="ＭＳ Ｐゴシック" panose="020B0600070205080204" pitchFamily="34" charset="-128"/>
            </a:endParaRPr>
          </a:p>
        </p:txBody>
      </p:sp>
      <p:pic>
        <p:nvPicPr>
          <p:cNvPr id="2" name="Imagen 1"/>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3582053" y="25624"/>
            <a:ext cx="1104000" cy="757070"/>
          </a:xfrm>
          <a:prstGeom prst="rect">
            <a:avLst/>
          </a:prstGeom>
        </p:spPr>
      </p:pic>
    </p:spTree>
    <p:extLst>
      <p:ext uri="{BB962C8B-B14F-4D97-AF65-F5344CB8AC3E}">
        <p14:creationId xmlns:p14="http://schemas.microsoft.com/office/powerpoint/2010/main" val="927608672"/>
      </p:ext>
    </p:extLst>
  </p:cSld>
  <p:clrMap bg1="lt1" tx1="dk1" bg2="lt2" tx2="dk2" accent1="accent1" accent2="accent2" accent3="accent3" accent4="accent4" accent5="accent5" accent6="accent6" hlink="hlink" folHlink="folHlink"/>
  <p:sldLayoutIdLst>
    <p:sldLayoutId id="2147483681" r:id="rId1"/>
    <p:sldLayoutId id="2147483674" r:id="rId2"/>
    <p:sldLayoutId id="2147483675" r:id="rId3"/>
    <p:sldLayoutId id="2147483676" r:id="rId4"/>
    <p:sldLayoutId id="2147483682" r:id="rId5"/>
    <p:sldLayoutId id="2147483677" r:id="rId6"/>
    <p:sldLayoutId id="2147483678" r:id="rId7"/>
    <p:sldLayoutId id="2147483683" r:id="rId8"/>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xStyles>
    <p:title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p:titleStyle>
    <p:bodyStyle>
      <a:lvl1pPr marL="241093" indent="-241093" algn="l" rtl="0" eaLnBrk="0" fontAlgn="base" hangingPunct="0">
        <a:spcBef>
          <a:spcPct val="20000"/>
        </a:spcBef>
        <a:spcAft>
          <a:spcPct val="0"/>
        </a:spcAft>
        <a:buChar char="•"/>
        <a:defRPr sz="2250">
          <a:solidFill>
            <a:schemeClr val="tx1"/>
          </a:solidFill>
          <a:latin typeface="+mn-lt"/>
          <a:ea typeface="ＭＳ Ｐゴシック" pitchFamily="34" charset="-128"/>
          <a:cs typeface="ＭＳ Ｐゴシック" charset="0"/>
        </a:defRPr>
      </a:lvl1pPr>
      <a:lvl2pPr marL="321457" algn="l" rtl="0" eaLnBrk="0" fontAlgn="base" hangingPunct="0">
        <a:spcBef>
          <a:spcPct val="20000"/>
        </a:spcBef>
        <a:spcAft>
          <a:spcPct val="0"/>
        </a:spcAft>
        <a:buChar char="–"/>
        <a:defRPr sz="1969">
          <a:solidFill>
            <a:schemeClr val="tx1"/>
          </a:solidFill>
          <a:latin typeface="+mn-lt"/>
          <a:ea typeface="ＭＳ Ｐゴシック" pitchFamily="34" charset="-128"/>
          <a:cs typeface="+mn-cs"/>
        </a:defRPr>
      </a:lvl2pPr>
      <a:lvl3pPr marL="642915" algn="l" rtl="0" eaLnBrk="0" fontAlgn="base" hangingPunct="0">
        <a:spcBef>
          <a:spcPct val="20000"/>
        </a:spcBef>
        <a:spcAft>
          <a:spcPct val="0"/>
        </a:spcAft>
        <a:buChar char="•"/>
        <a:defRPr sz="1687">
          <a:solidFill>
            <a:schemeClr val="tx1"/>
          </a:solidFill>
          <a:latin typeface="+mn-lt"/>
          <a:ea typeface="ＭＳ Ｐゴシック" pitchFamily="34" charset="-128"/>
          <a:cs typeface="+mn-cs"/>
        </a:defRPr>
      </a:lvl3pPr>
      <a:lvl4pPr marL="964372" algn="l" rtl="0" eaLnBrk="0" fontAlgn="base" hangingPunct="0">
        <a:spcBef>
          <a:spcPct val="20000"/>
        </a:spcBef>
        <a:spcAft>
          <a:spcPct val="0"/>
        </a:spcAft>
        <a:buChar char="–"/>
        <a:defRPr sz="1406">
          <a:solidFill>
            <a:schemeClr val="tx1"/>
          </a:solidFill>
          <a:latin typeface="+mn-lt"/>
          <a:ea typeface="ＭＳ Ｐゴシック" pitchFamily="34" charset="-128"/>
          <a:cs typeface="+mn-cs"/>
        </a:defRPr>
      </a:lvl4pPr>
      <a:lvl5pPr marL="1285829" algn="l" rtl="0" eaLnBrk="0" fontAlgn="base" hangingPunct="0">
        <a:spcBef>
          <a:spcPct val="20000"/>
        </a:spcBef>
        <a:spcAft>
          <a:spcPct val="0"/>
        </a:spcAft>
        <a:buChar char="»"/>
        <a:defRPr sz="1406">
          <a:solidFill>
            <a:schemeClr val="tx1"/>
          </a:solidFill>
          <a:latin typeface="+mn-lt"/>
          <a:ea typeface="ＭＳ Ｐゴシック" pitchFamily="34" charset="-128"/>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bodyStyle>
    <p:other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6.jpg"/></Relationships>
</file>

<file path=ppt/slides/_rels/slide1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33.jp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32.png"/><Relationship Id="rId5" Type="http://schemas.microsoft.com/office/2007/relationships/hdphoto" Target="../media/hdphoto2.wdp"/><Relationship Id="rId4" Type="http://schemas.openxmlformats.org/officeDocument/2006/relationships/image" Target="../media/image31.png"/><Relationship Id="rId9" Type="http://schemas.microsoft.com/office/2007/relationships/hdphoto" Target="../media/hdphoto3.wdp"/></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7.emf"/></Relationships>
</file>

<file path=ppt/slides/_rels/slide1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9.jp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45.jpg"/><Relationship Id="rId3" Type="http://schemas.openxmlformats.org/officeDocument/2006/relationships/image" Target="../media/image40.emf"/><Relationship Id="rId7"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jpeg"/></Relationships>
</file>

<file path=ppt/slides/_rels/slide1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47.jpg"/></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6.xml"/><Relationship Id="rId13" Type="http://schemas.openxmlformats.org/officeDocument/2006/relationships/diagramLayout" Target="../diagrams/layout7.xml"/><Relationship Id="rId3" Type="http://schemas.openxmlformats.org/officeDocument/2006/relationships/diagramLayout" Target="../diagrams/layout5.xml"/><Relationship Id="rId7" Type="http://schemas.openxmlformats.org/officeDocument/2006/relationships/diagramData" Target="../diagrams/data6.xml"/><Relationship Id="rId12" Type="http://schemas.openxmlformats.org/officeDocument/2006/relationships/diagramData" Target="../diagrams/data7.xml"/><Relationship Id="rId2" Type="http://schemas.openxmlformats.org/officeDocument/2006/relationships/diagramData" Target="../diagrams/data5.xml"/><Relationship Id="rId16" Type="http://schemas.microsoft.com/office/2007/relationships/diagramDrawing" Target="../diagrams/drawing7.xml"/><Relationship Id="rId1" Type="http://schemas.openxmlformats.org/officeDocument/2006/relationships/slideLayout" Target="../slideLayouts/slideLayout6.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5" Type="http://schemas.openxmlformats.org/officeDocument/2006/relationships/diagramColors" Target="../diagrams/colors7.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 Id="rId14" Type="http://schemas.openxmlformats.org/officeDocument/2006/relationships/diagramQuickStyle" Target="../diagrams/quickStyle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diagramLayout" Target="../diagrams/layout8.xml"/><Relationship Id="rId7" Type="http://schemas.openxmlformats.org/officeDocument/2006/relationships/diagramData" Target="../diagrams/data9.xml"/><Relationship Id="rId2" Type="http://schemas.openxmlformats.org/officeDocument/2006/relationships/diagramData" Target="../diagrams/data8.xml"/><Relationship Id="rId1" Type="http://schemas.openxmlformats.org/officeDocument/2006/relationships/slideLayout" Target="../slideLayouts/slideLayout6.xml"/><Relationship Id="rId6" Type="http://schemas.microsoft.com/office/2007/relationships/diagramDrawing" Target="../diagrams/drawing8.xml"/><Relationship Id="rId11" Type="http://schemas.microsoft.com/office/2007/relationships/diagramDrawing" Target="../diagrams/drawing9.xml"/><Relationship Id="rId5" Type="http://schemas.openxmlformats.org/officeDocument/2006/relationships/diagramColors" Target="../diagrams/colors8.xml"/><Relationship Id="rId10" Type="http://schemas.openxmlformats.org/officeDocument/2006/relationships/diagramColors" Target="../diagrams/colors9.xml"/><Relationship Id="rId4" Type="http://schemas.openxmlformats.org/officeDocument/2006/relationships/diagramQuickStyle" Target="../diagrams/quickStyle8.xml"/><Relationship Id="rId9" Type="http://schemas.openxmlformats.org/officeDocument/2006/relationships/diagramQuickStyle" Target="../diagrams/quickStyle9.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6.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6.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4.xml.rels><?xml version="1.0" encoding="UTF-8" standalone="yes"?>
<Relationships xmlns="http://schemas.openxmlformats.org/package/2006/relationships"><Relationship Id="rId8" Type="http://schemas.openxmlformats.org/officeDocument/2006/relationships/diagramLayout" Target="../diagrams/layout14.xml"/><Relationship Id="rId3" Type="http://schemas.openxmlformats.org/officeDocument/2006/relationships/diagramLayout" Target="../diagrams/layout13.xml"/><Relationship Id="rId7" Type="http://schemas.openxmlformats.org/officeDocument/2006/relationships/diagramData" Target="../diagrams/data14.xml"/><Relationship Id="rId2" Type="http://schemas.openxmlformats.org/officeDocument/2006/relationships/diagramData" Target="../diagrams/data13.xml"/><Relationship Id="rId1" Type="http://schemas.openxmlformats.org/officeDocument/2006/relationships/slideLayout" Target="../slideLayouts/slideLayout6.xml"/><Relationship Id="rId6" Type="http://schemas.microsoft.com/office/2007/relationships/diagramDrawing" Target="../diagrams/drawing13.xml"/><Relationship Id="rId11" Type="http://schemas.microsoft.com/office/2007/relationships/diagramDrawing" Target="../diagrams/drawing14.xml"/><Relationship Id="rId5" Type="http://schemas.openxmlformats.org/officeDocument/2006/relationships/diagramColors" Target="../diagrams/colors13.xml"/><Relationship Id="rId10" Type="http://schemas.openxmlformats.org/officeDocument/2006/relationships/diagramColors" Target="../diagrams/colors14.xml"/><Relationship Id="rId4" Type="http://schemas.openxmlformats.org/officeDocument/2006/relationships/diagramQuickStyle" Target="../diagrams/quickStyle13.xml"/><Relationship Id="rId9" Type="http://schemas.openxmlformats.org/officeDocument/2006/relationships/diagramQuickStyle" Target="../diagrams/quickStyle14.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5.xml"/><Relationship Id="rId7" Type="http://schemas.openxmlformats.org/officeDocument/2006/relationships/image" Target="../media/image50.emf"/><Relationship Id="rId2" Type="http://schemas.openxmlformats.org/officeDocument/2006/relationships/diagramData" Target="../diagrams/data15.xml"/><Relationship Id="rId1" Type="http://schemas.openxmlformats.org/officeDocument/2006/relationships/slideLayout" Target="../slideLayouts/slideLayout6.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6.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8" Type="http://schemas.openxmlformats.org/officeDocument/2006/relationships/diagramData" Target="../diagrams/data17.xml"/><Relationship Id="rId3" Type="http://schemas.openxmlformats.org/officeDocument/2006/relationships/diagramData" Target="../diagrams/data16.xml"/><Relationship Id="rId7" Type="http://schemas.microsoft.com/office/2007/relationships/diagramDrawing" Target="../diagrams/drawing16.xml"/><Relationship Id="rId12" Type="http://schemas.microsoft.com/office/2007/relationships/diagramDrawing" Target="../diagrams/drawing17.xml"/><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diagramColors" Target="../diagrams/colors16.xml"/><Relationship Id="rId11" Type="http://schemas.openxmlformats.org/officeDocument/2006/relationships/diagramColors" Target="../diagrams/colors17.xml"/><Relationship Id="rId5" Type="http://schemas.openxmlformats.org/officeDocument/2006/relationships/diagramQuickStyle" Target="../diagrams/quickStyle16.xml"/><Relationship Id="rId10" Type="http://schemas.openxmlformats.org/officeDocument/2006/relationships/diagramQuickStyle" Target="../diagrams/quickStyle17.xml"/><Relationship Id="rId4" Type="http://schemas.openxmlformats.org/officeDocument/2006/relationships/diagramLayout" Target="../diagrams/layout16.xml"/><Relationship Id="rId9" Type="http://schemas.openxmlformats.org/officeDocument/2006/relationships/diagramLayout" Target="../diagrams/layout17.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5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8" Type="http://schemas.openxmlformats.org/officeDocument/2006/relationships/diagramData" Target="../diagrams/data27.xml"/><Relationship Id="rId3" Type="http://schemas.openxmlformats.org/officeDocument/2006/relationships/diagramData" Target="../diagrams/data26.xml"/><Relationship Id="rId7" Type="http://schemas.microsoft.com/office/2007/relationships/diagramDrawing" Target="../diagrams/drawing26.xml"/><Relationship Id="rId12" Type="http://schemas.microsoft.com/office/2007/relationships/diagramDrawing" Target="../diagrams/drawing27.xml"/><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diagramColors" Target="../diagrams/colors26.xml"/><Relationship Id="rId11" Type="http://schemas.openxmlformats.org/officeDocument/2006/relationships/diagramColors" Target="../diagrams/colors27.xml"/><Relationship Id="rId5" Type="http://schemas.openxmlformats.org/officeDocument/2006/relationships/diagramQuickStyle" Target="../diagrams/quickStyle26.xml"/><Relationship Id="rId10" Type="http://schemas.openxmlformats.org/officeDocument/2006/relationships/diagramQuickStyle" Target="../diagrams/quickStyle27.xml"/><Relationship Id="rId4" Type="http://schemas.openxmlformats.org/officeDocument/2006/relationships/diagramLayout" Target="../diagrams/layout26.xml"/><Relationship Id="rId9" Type="http://schemas.openxmlformats.org/officeDocument/2006/relationships/diagramLayout" Target="../diagrams/layout27.xml"/></Relationships>
</file>

<file path=ppt/slides/_rels/slide65.xml.rels><?xml version="1.0" encoding="UTF-8" standalone="yes"?>
<Relationships xmlns="http://schemas.openxmlformats.org/package/2006/relationships"><Relationship Id="rId8" Type="http://schemas.openxmlformats.org/officeDocument/2006/relationships/image" Target="../media/image63.jpg"/><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 Id="rId9" Type="http://schemas.openxmlformats.org/officeDocument/2006/relationships/image" Target="../media/image64.jpg"/></Relationships>
</file>

<file path=ppt/slides/_rels/slide66.xml.rels><?xml version="1.0" encoding="UTF-8" standalone="yes"?>
<Relationships xmlns="http://schemas.openxmlformats.org/package/2006/relationships"><Relationship Id="rId8" Type="http://schemas.openxmlformats.org/officeDocument/2006/relationships/image" Target="../media/image65.emf"/><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 Id="rId9" Type="http://schemas.openxmlformats.org/officeDocument/2006/relationships/image" Target="../media/image66.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7.png"/><Relationship Id="rId5" Type="http://schemas.openxmlformats.org/officeDocument/2006/relationships/image" Target="../media/image65.emf"/><Relationship Id="rId4" Type="http://schemas.openxmlformats.org/officeDocument/2006/relationships/notesSlide" Target="../notesSlides/notesSlide32.xml"/></Relationships>
</file>

<file path=ppt/slides/_rels/slide6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diagramColors" Target="../diagrams/colors30.xml"/><Relationship Id="rId5" Type="http://schemas.openxmlformats.org/officeDocument/2006/relationships/diagramQuickStyle" Target="../diagrams/quickStyle30.xml"/><Relationship Id="rId10" Type="http://schemas.openxmlformats.org/officeDocument/2006/relationships/image" Target="../media/image70.gif"/><Relationship Id="rId4" Type="http://schemas.openxmlformats.org/officeDocument/2006/relationships/diagramLayout" Target="../diagrams/layout30.xml"/><Relationship Id="rId9" Type="http://schemas.openxmlformats.org/officeDocument/2006/relationships/image" Target="../media/image69.jpeg"/></Relationships>
</file>

<file path=ppt/slides/_rels/slide69.xml.rels><?xml version="1.0" encoding="UTF-8" standalone="yes"?>
<Relationships xmlns="http://schemas.openxmlformats.org/package/2006/relationships"><Relationship Id="rId8" Type="http://schemas.openxmlformats.org/officeDocument/2006/relationships/diagramColors" Target="../diagrams/colors31.xml"/><Relationship Id="rId3" Type="http://schemas.openxmlformats.org/officeDocument/2006/relationships/slideLayout" Target="../slideLayouts/slideLayout6.xml"/><Relationship Id="rId7" Type="http://schemas.openxmlformats.org/officeDocument/2006/relationships/diagramQuickStyle" Target="../diagrams/quickStyle3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diagramLayout" Target="../diagrams/layout31.xml"/><Relationship Id="rId11" Type="http://schemas.openxmlformats.org/officeDocument/2006/relationships/image" Target="../media/image71.png"/><Relationship Id="rId5" Type="http://schemas.openxmlformats.org/officeDocument/2006/relationships/diagramData" Target="../diagrams/data31.xml"/><Relationship Id="rId10" Type="http://schemas.openxmlformats.org/officeDocument/2006/relationships/image" Target="../media/image70.gif"/><Relationship Id="rId4" Type="http://schemas.openxmlformats.org/officeDocument/2006/relationships/notesSlide" Target="../notesSlides/notesSlide34.xml"/><Relationship Id="rId9" Type="http://schemas.microsoft.com/office/2007/relationships/diagramDrawing" Target="../diagrams/drawing31.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71.xml.rels><?xml version="1.0" encoding="UTF-8" standalone="yes"?>
<Relationships xmlns="http://schemas.openxmlformats.org/package/2006/relationships"><Relationship Id="rId8" Type="http://schemas.openxmlformats.org/officeDocument/2006/relationships/diagramColors" Target="../diagrams/colors33.xml"/><Relationship Id="rId3" Type="http://schemas.openxmlformats.org/officeDocument/2006/relationships/slideLayout" Target="../slideLayouts/slideLayout6.xml"/><Relationship Id="rId7" Type="http://schemas.openxmlformats.org/officeDocument/2006/relationships/diagramQuickStyle" Target="../diagrams/quickStyle33.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diagramLayout" Target="../diagrams/layout33.xml"/><Relationship Id="rId5" Type="http://schemas.openxmlformats.org/officeDocument/2006/relationships/diagramData" Target="../diagrams/data33.xml"/><Relationship Id="rId10" Type="http://schemas.openxmlformats.org/officeDocument/2006/relationships/image" Target="../media/image73.png"/><Relationship Id="rId4" Type="http://schemas.openxmlformats.org/officeDocument/2006/relationships/notesSlide" Target="../notesSlides/notesSlide36.xml"/><Relationship Id="rId9" Type="http://schemas.microsoft.com/office/2007/relationships/diagramDrawing" Target="../diagrams/drawing33.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73.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75.xml.rels><?xml version="1.0" encoding="UTF-8" standalone="yes"?>
<Relationships xmlns="http://schemas.openxmlformats.org/package/2006/relationships"><Relationship Id="rId8" Type="http://schemas.openxmlformats.org/officeDocument/2006/relationships/image" Target="../media/image75.emf"/><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0 Imagen"/>
          <p:cNvPicPr/>
          <p:nvPr/>
        </p:nvPicPr>
        <p:blipFill>
          <a:blip r:embed="rId2" cstate="print">
            <a:grayscl/>
          </a:blip>
          <a:srcRect/>
          <a:stretch>
            <a:fillRect/>
          </a:stretch>
        </p:blipFill>
        <p:spPr bwMode="auto">
          <a:xfrm>
            <a:off x="4295800" y="410882"/>
            <a:ext cx="2777490" cy="569595"/>
          </a:xfrm>
          <a:prstGeom prst="rect">
            <a:avLst/>
          </a:prstGeom>
          <a:noFill/>
          <a:ln w="9525">
            <a:noFill/>
            <a:miter lim="800000"/>
            <a:headEnd/>
            <a:tailEnd/>
          </a:ln>
        </p:spPr>
      </p:pic>
      <p:sp>
        <p:nvSpPr>
          <p:cNvPr id="3" name="Rectángulo 2"/>
          <p:cNvSpPr/>
          <p:nvPr/>
        </p:nvSpPr>
        <p:spPr>
          <a:xfrm>
            <a:off x="2207568" y="5445224"/>
            <a:ext cx="6096000" cy="735586"/>
          </a:xfrm>
          <a:prstGeom prst="rect">
            <a:avLst/>
          </a:prstGeom>
        </p:spPr>
        <p:txBody>
          <a:bodyPr>
            <a:spAutoFit/>
          </a:bodyPr>
          <a:lstStyle/>
          <a:p>
            <a:pPr marL="0" marR="0" lvl="0" indent="0" algn="ctr" defTabSz="914400" eaLnBrk="1" fontAlgn="auto" latinLnBrk="0" hangingPunct="1">
              <a:lnSpc>
                <a:spcPct val="115000"/>
              </a:lnSpc>
              <a:spcBef>
                <a:spcPts val="0"/>
              </a:spcBef>
              <a:spcAft>
                <a:spcPts val="600"/>
              </a:spcAft>
              <a:buClrTx/>
              <a:buSzTx/>
              <a:buFontTx/>
              <a:buNone/>
              <a:tabLst/>
              <a:defRPr/>
            </a:pPr>
            <a:r>
              <a:rPr kumimoji="0" lang="es-AR" sz="1800" b="1" i="0" u="none" strike="noStrike" kern="0" cap="none" spc="0" normalizeH="0" baseline="0" noProof="0" dirty="0">
                <a:ln>
                  <a:noFill/>
                </a:ln>
                <a:solidFill>
                  <a:srgbClr val="492249"/>
                </a:solidFill>
                <a:effectLst/>
                <a:uLnTx/>
                <a:uFillTx/>
                <a:latin typeface="Calibri" panose="020F0502020204030204" pitchFamily="34" charset="0"/>
                <a:ea typeface="MS PGothic" panose="020B0600070205080204" pitchFamily="34" charset="-128"/>
                <a:cs typeface="Arial" panose="020B0604020202020204" pitchFamily="34" charset="0"/>
              </a:rPr>
              <a:t>Analistas del Conocimiento</a:t>
            </a:r>
            <a:endParaRPr kumimoji="0" lang="es-AR" sz="900" b="0" i="0" u="none" strike="noStrike" kern="0" cap="none" spc="0" normalizeH="0" baseline="0" noProof="0" dirty="0">
              <a:ln>
                <a:noFill/>
              </a:ln>
              <a:solidFill>
                <a:sysClr val="windowText" lastClr="000000"/>
              </a:solidFill>
              <a:effectLst/>
              <a:uLnTx/>
              <a:uFillTx/>
              <a:latin typeface="Calibri" panose="020F0502020204030204" pitchFamily="34" charset="0"/>
              <a:ea typeface="MS PGothic" panose="020B0600070205080204" pitchFamily="34" charset="-128"/>
              <a:cs typeface="Times New Roman" panose="02020603050405020304" pitchFamily="18" charset="0"/>
            </a:endParaRPr>
          </a:p>
          <a:p>
            <a:pPr marL="0" marR="0" lvl="0" indent="0" algn="ctr" defTabSz="914400" eaLnBrk="1" fontAlgn="auto" latinLnBrk="0" hangingPunct="1">
              <a:lnSpc>
                <a:spcPct val="115000"/>
              </a:lnSpc>
              <a:spcBef>
                <a:spcPts val="0"/>
              </a:spcBef>
              <a:spcAft>
                <a:spcPts val="600"/>
              </a:spcAft>
              <a:buClrTx/>
              <a:buSzTx/>
              <a:buFontTx/>
              <a:buNone/>
              <a:tabLst/>
              <a:defRPr/>
            </a:pPr>
            <a:r>
              <a:rPr kumimoji="0" lang="es-AR" sz="1400" b="1" i="0" u="none" strike="noStrike" kern="0" cap="none" spc="0" normalizeH="0" baseline="0" noProof="0" dirty="0">
                <a:ln>
                  <a:noFill/>
                </a:ln>
                <a:solidFill>
                  <a:srgbClr val="492249"/>
                </a:solidFill>
                <a:effectLst/>
                <a:uLnTx/>
                <a:uFillTx/>
                <a:latin typeface="Calibri" panose="020F0502020204030204" pitchFamily="34" charset="0"/>
                <a:ea typeface="MS PGothic" panose="020B0600070205080204" pitchFamily="34" charset="-128"/>
                <a:cs typeface="Arial" panose="020B0604020202020204" pitchFamily="34" charset="0"/>
              </a:rPr>
              <a:t>Dimensión Programador</a:t>
            </a:r>
            <a:endParaRPr kumimoji="0" lang="es-AR" sz="900" b="0" i="0" u="none" strike="noStrike" kern="0" cap="none" spc="0" normalizeH="0" baseline="0" noProof="0" dirty="0">
              <a:ln>
                <a:noFill/>
              </a:ln>
              <a:solidFill>
                <a:sysClr val="windowText" lastClr="000000"/>
              </a:solidFill>
              <a:effectLst/>
              <a:uLnTx/>
              <a:uFillTx/>
              <a:latin typeface="Calibri" panose="020F0502020204030204" pitchFamily="34" charset="0"/>
              <a:ea typeface="MS PGothic" panose="020B0600070205080204" pitchFamily="34" charset="-128"/>
              <a:cs typeface="Times New Roman" panose="02020603050405020304" pitchFamily="18" charset="0"/>
            </a:endParaRPr>
          </a:p>
        </p:txBody>
      </p:sp>
      <p:sp>
        <p:nvSpPr>
          <p:cNvPr id="6" name="Rectángulo 5"/>
          <p:cNvSpPr/>
          <p:nvPr/>
        </p:nvSpPr>
        <p:spPr>
          <a:xfrm>
            <a:off x="3788642" y="0"/>
            <a:ext cx="3562064" cy="410882"/>
          </a:xfrm>
          <a:prstGeom prst="rect">
            <a:avLst/>
          </a:prstGeom>
        </p:spPr>
        <p:txBody>
          <a:bodyPr wrap="none">
            <a:spAutoFit/>
          </a:bodyPr>
          <a:lstStyle/>
          <a:p>
            <a:pPr marL="0" marR="0" lvl="0" indent="0" algn="ctr" defTabSz="914400" eaLnBrk="1" fontAlgn="auto" latinLnBrk="0" hangingPunct="1">
              <a:lnSpc>
                <a:spcPct val="115000"/>
              </a:lnSpc>
              <a:spcBef>
                <a:spcPts val="0"/>
              </a:spcBef>
              <a:spcAft>
                <a:spcPts val="600"/>
              </a:spcAft>
              <a:buClrTx/>
              <a:buSzTx/>
              <a:buFontTx/>
              <a:buNone/>
              <a:tabLst/>
              <a:defRPr/>
            </a:pPr>
            <a:r>
              <a:rPr kumimoji="0" lang="es-AR" sz="1800" b="1" i="0" u="none" strike="noStrike" kern="0" cap="none" spc="0" normalizeH="0" baseline="0" noProof="0" dirty="0">
                <a:ln>
                  <a:noFill/>
                </a:ln>
                <a:solidFill>
                  <a:srgbClr val="492249"/>
                </a:solidFill>
                <a:effectLst/>
                <a:uLnTx/>
                <a:uFillTx/>
                <a:latin typeface="Calibri" panose="020F0502020204030204" pitchFamily="34" charset="0"/>
                <a:ea typeface="MS PGothic" panose="020B0600070205080204" pitchFamily="34" charset="-128"/>
                <a:cs typeface="Times New Roman" panose="02020603050405020304" pitchFamily="18" charset="0"/>
              </a:rPr>
              <a:t>Ministerio de Educación y Deportes</a:t>
            </a:r>
            <a:endParaRPr kumimoji="0" lang="es-AR" sz="800" b="0" i="0" u="none" strike="noStrike" kern="0" cap="none" spc="0" normalizeH="0" baseline="0" noProof="0" dirty="0">
              <a:ln>
                <a:noFill/>
              </a:ln>
              <a:solidFill>
                <a:sysClr val="windowText" lastClr="000000"/>
              </a:solidFill>
              <a:effectLst/>
              <a:uLnTx/>
              <a:uFillTx/>
              <a:latin typeface="Calibri" panose="020F0502020204030204" pitchFamily="34" charset="0"/>
              <a:ea typeface="MS PGothic" panose="020B0600070205080204" pitchFamily="34" charset="-128"/>
              <a:cs typeface="Times New Roman" panose="02020603050405020304" pitchFamily="18" charset="0"/>
            </a:endParaRPr>
          </a:p>
        </p:txBody>
      </p:sp>
    </p:spTree>
    <p:extLst>
      <p:ext uri="{BB962C8B-B14F-4D97-AF65-F5344CB8AC3E}">
        <p14:creationId xmlns:p14="http://schemas.microsoft.com/office/powerpoint/2010/main" val="8652088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a:t>Elementos Informáticos</a:t>
            </a:r>
            <a:endParaRPr lang="es-ES" kern="0" dirty="0"/>
          </a:p>
        </p:txBody>
      </p:sp>
      <p:sp>
        <p:nvSpPr>
          <p:cNvPr id="4" name="CuadroTexto 3"/>
          <p:cNvSpPr txBox="1"/>
          <p:nvPr/>
        </p:nvSpPr>
        <p:spPr>
          <a:xfrm>
            <a:off x="551384" y="1650892"/>
            <a:ext cx="2962225" cy="584775"/>
          </a:xfrm>
          <a:prstGeom prst="rect">
            <a:avLst/>
          </a:prstGeom>
          <a:noFill/>
        </p:spPr>
        <p:txBody>
          <a:bodyPr wrap="square" rtlCol="0">
            <a:spAutoFit/>
          </a:bodyPr>
          <a:lstStyle/>
          <a:p>
            <a:r>
              <a:rPr lang="es-ES" sz="3200" b="1" dirty="0"/>
              <a:t>REDES</a:t>
            </a:r>
          </a:p>
        </p:txBody>
      </p:sp>
      <p:pic>
        <p:nvPicPr>
          <p:cNvPr id="6" name="Imagen 5"/>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7032104" y="2749971"/>
            <a:ext cx="4788533" cy="2979795"/>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024" y="2771370"/>
            <a:ext cx="6711312" cy="2979795"/>
          </a:xfrm>
          <a:prstGeom prst="rect">
            <a:avLst/>
          </a:prstGeom>
        </p:spPr>
      </p:pic>
    </p:spTree>
    <p:extLst>
      <p:ext uri="{BB962C8B-B14F-4D97-AF65-F5344CB8AC3E}">
        <p14:creationId xmlns:p14="http://schemas.microsoft.com/office/powerpoint/2010/main" val="35802619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a:t>Elementos Informáticos</a:t>
            </a:r>
            <a:endParaRPr lang="es-ES" kern="0" dirty="0"/>
          </a:p>
        </p:txBody>
      </p:sp>
      <p:sp>
        <p:nvSpPr>
          <p:cNvPr id="4" name="CuadroTexto 3"/>
          <p:cNvSpPr txBox="1"/>
          <p:nvPr/>
        </p:nvSpPr>
        <p:spPr>
          <a:xfrm>
            <a:off x="551384" y="1650892"/>
            <a:ext cx="1430263" cy="584775"/>
          </a:xfrm>
          <a:prstGeom prst="rect">
            <a:avLst/>
          </a:prstGeom>
          <a:noFill/>
        </p:spPr>
        <p:txBody>
          <a:bodyPr wrap="square" rtlCol="0">
            <a:spAutoFit/>
          </a:bodyPr>
          <a:lstStyle/>
          <a:p>
            <a:r>
              <a:rPr lang="es-ES" sz="3200" b="1" dirty="0"/>
              <a:t>REDES</a:t>
            </a:r>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5920" y="1567239"/>
            <a:ext cx="6120680" cy="5242067"/>
          </a:xfrm>
          <a:prstGeom prst="rect">
            <a:avLst/>
          </a:prstGeom>
        </p:spPr>
      </p:pic>
      <p:sp>
        <p:nvSpPr>
          <p:cNvPr id="2" name="CuadroTexto 1"/>
          <p:cNvSpPr txBox="1"/>
          <p:nvPr/>
        </p:nvSpPr>
        <p:spPr>
          <a:xfrm>
            <a:off x="630355" y="2341531"/>
            <a:ext cx="4608511" cy="4062651"/>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s-ES" sz="2400" dirty="0"/>
              <a:t>Internet en toda aplicación.</a:t>
            </a:r>
          </a:p>
          <a:p>
            <a:pPr marL="342900" indent="-342900">
              <a:lnSpc>
                <a:spcPct val="200000"/>
              </a:lnSpc>
              <a:buFont typeface="Wingdings" panose="05000000000000000000" pitchFamily="2" charset="2"/>
              <a:buChar char="ü"/>
            </a:pPr>
            <a:r>
              <a:rPr lang="es-ES" sz="2400" dirty="0"/>
              <a:t>Internet -&gt; Disminuye la brecha entre culturas.</a:t>
            </a:r>
          </a:p>
          <a:p>
            <a:pPr marL="342900" indent="-342900">
              <a:lnSpc>
                <a:spcPct val="200000"/>
              </a:lnSpc>
              <a:buFont typeface="Wingdings" panose="05000000000000000000" pitchFamily="2" charset="2"/>
              <a:buChar char="ü"/>
            </a:pPr>
            <a:r>
              <a:rPr lang="es-ES" sz="2400" dirty="0"/>
              <a:t>Internet -&gt; Seguridad.</a:t>
            </a:r>
          </a:p>
          <a:p>
            <a:pPr marL="342900" indent="-342900">
              <a:lnSpc>
                <a:spcPct val="200000"/>
              </a:lnSpc>
              <a:buFont typeface="Wingdings" panose="05000000000000000000" pitchFamily="2" charset="2"/>
              <a:buChar char="ü"/>
            </a:pPr>
            <a:r>
              <a:rPr lang="es-ES" sz="2400" dirty="0" err="1"/>
              <a:t>IoT</a:t>
            </a:r>
            <a:endParaRPr lang="es-ES" sz="2400" dirty="0"/>
          </a:p>
          <a:p>
            <a:endParaRPr lang="es-ES" dirty="0"/>
          </a:p>
        </p:txBody>
      </p:sp>
    </p:spTree>
    <p:extLst>
      <p:ext uri="{BB962C8B-B14F-4D97-AF65-F5344CB8AC3E}">
        <p14:creationId xmlns:p14="http://schemas.microsoft.com/office/powerpoint/2010/main" val="9622338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a:t>Elementos Informáticos</a:t>
            </a:r>
            <a:endParaRPr lang="es-ES" kern="0" dirty="0"/>
          </a:p>
        </p:txBody>
      </p:sp>
      <p:sp>
        <p:nvSpPr>
          <p:cNvPr id="4" name="CuadroTexto 3"/>
          <p:cNvSpPr txBox="1"/>
          <p:nvPr/>
        </p:nvSpPr>
        <p:spPr>
          <a:xfrm>
            <a:off x="551384" y="1650892"/>
            <a:ext cx="8686353" cy="584775"/>
          </a:xfrm>
          <a:prstGeom prst="rect">
            <a:avLst/>
          </a:prstGeom>
          <a:noFill/>
        </p:spPr>
        <p:txBody>
          <a:bodyPr wrap="square" rtlCol="0">
            <a:spAutoFit/>
          </a:bodyPr>
          <a:lstStyle/>
          <a:p>
            <a:r>
              <a:rPr lang="es-ES" sz="3200" b="1" dirty="0"/>
              <a:t>PROGRAMAS &lt;- LENGUAJES DE PROGRAMACIÓN</a:t>
            </a:r>
          </a:p>
        </p:txBody>
      </p:sp>
      <p:pic>
        <p:nvPicPr>
          <p:cNvPr id="2" name="Imagen 1"/>
          <p:cNvPicPr>
            <a:picLocks noChangeAspect="1"/>
          </p:cNvPicPr>
          <p:nvPr/>
        </p:nvPicPr>
        <p:blipFill rotWithShape="1">
          <a:blip r:embed="rId2">
            <a:extLst>
              <a:ext uri="{28A0092B-C50C-407E-A947-70E740481C1C}">
                <a14:useLocalDpi xmlns:a14="http://schemas.microsoft.com/office/drawing/2010/main" val="0"/>
              </a:ext>
            </a:extLst>
          </a:blip>
          <a:srcRect b="7392"/>
          <a:stretch/>
        </p:blipFill>
        <p:spPr>
          <a:xfrm>
            <a:off x="2207568" y="2996952"/>
            <a:ext cx="3517900" cy="3528392"/>
          </a:xfrm>
          <a:prstGeom prst="rect">
            <a:avLst/>
          </a:prstGeom>
        </p:spPr>
      </p:pic>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6040" y="2924944"/>
            <a:ext cx="3600400" cy="3600400"/>
          </a:xfrm>
          <a:prstGeom prst="rect">
            <a:avLst/>
          </a:prstGeom>
        </p:spPr>
      </p:pic>
      <p:sp>
        <p:nvSpPr>
          <p:cNvPr id="6" name="CuadroTexto 5"/>
          <p:cNvSpPr txBox="1"/>
          <p:nvPr/>
        </p:nvSpPr>
        <p:spPr>
          <a:xfrm>
            <a:off x="3503712" y="2348880"/>
            <a:ext cx="792088" cy="369332"/>
          </a:xfrm>
          <a:prstGeom prst="rect">
            <a:avLst/>
          </a:prstGeom>
          <a:noFill/>
        </p:spPr>
        <p:txBody>
          <a:bodyPr wrap="square" rtlCol="0">
            <a:spAutoFit/>
          </a:bodyPr>
          <a:lstStyle/>
          <a:p>
            <a:r>
              <a:rPr lang="es-ES" dirty="0"/>
              <a:t>ANTES</a:t>
            </a:r>
          </a:p>
        </p:txBody>
      </p:sp>
      <p:sp>
        <p:nvSpPr>
          <p:cNvPr id="7" name="CuadroTexto 6"/>
          <p:cNvSpPr txBox="1"/>
          <p:nvPr/>
        </p:nvSpPr>
        <p:spPr>
          <a:xfrm>
            <a:off x="7824192" y="2348880"/>
            <a:ext cx="864096" cy="369332"/>
          </a:xfrm>
          <a:prstGeom prst="rect">
            <a:avLst/>
          </a:prstGeom>
          <a:noFill/>
        </p:spPr>
        <p:txBody>
          <a:bodyPr wrap="square" rtlCol="0">
            <a:spAutoFit/>
          </a:bodyPr>
          <a:lstStyle/>
          <a:p>
            <a:r>
              <a:rPr lang="es-ES" dirty="0"/>
              <a:t>AHORA</a:t>
            </a:r>
          </a:p>
        </p:txBody>
      </p:sp>
    </p:spTree>
    <p:extLst>
      <p:ext uri="{BB962C8B-B14F-4D97-AF65-F5344CB8AC3E}">
        <p14:creationId xmlns:p14="http://schemas.microsoft.com/office/powerpoint/2010/main" val="16554861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Imagen 6"/>
          <p:cNvPicPr>
            <a:picLocks noChangeAspect="1"/>
          </p:cNvPicPr>
          <p:nvPr/>
        </p:nvPicPr>
        <p:blipFill>
          <a:blip r:embed="rId3">
            <a:duotone>
              <a:schemeClr val="accent5">
                <a:shade val="45000"/>
                <a:satMod val="135000"/>
              </a:schemeClr>
              <a:prstClr val="white"/>
            </a:duotone>
          </a:blip>
          <a:stretch>
            <a:fillRect/>
          </a:stretch>
        </p:blipFill>
        <p:spPr>
          <a:xfrm>
            <a:off x="8083723" y="1038035"/>
            <a:ext cx="3694701" cy="2642204"/>
          </a:xfrm>
          <a:prstGeom prst="rect">
            <a:avLst/>
          </a:prstGeom>
        </p:spPr>
      </p:pic>
      <p:sp>
        <p:nvSpPr>
          <p:cNvPr id="3"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a:t>Elementos Informáticos</a:t>
            </a:r>
            <a:endParaRPr lang="es-ES" kern="0" dirty="0"/>
          </a:p>
        </p:txBody>
      </p:sp>
      <p:sp>
        <p:nvSpPr>
          <p:cNvPr id="4" name="CuadroTexto 3"/>
          <p:cNvSpPr txBox="1"/>
          <p:nvPr/>
        </p:nvSpPr>
        <p:spPr>
          <a:xfrm>
            <a:off x="541487" y="1650892"/>
            <a:ext cx="2962225" cy="584775"/>
          </a:xfrm>
          <a:prstGeom prst="rect">
            <a:avLst/>
          </a:prstGeom>
          <a:noFill/>
        </p:spPr>
        <p:txBody>
          <a:bodyPr wrap="square" rtlCol="0">
            <a:spAutoFit/>
          </a:bodyPr>
          <a:lstStyle/>
          <a:p>
            <a:r>
              <a:rPr lang="es-ES" sz="3200" b="1" dirty="0"/>
              <a:t>SISTEMAS</a:t>
            </a:r>
          </a:p>
        </p:txBody>
      </p:sp>
      <p:pic>
        <p:nvPicPr>
          <p:cNvPr id="6" name="Imagen 5"/>
          <p:cNvPicPr>
            <a:picLocks noChangeAspect="1"/>
          </p:cNvPicPr>
          <p:nvPr/>
        </p:nvPicPr>
        <p:blipFill rotWithShape="1">
          <a:blip r:embed="rId4">
            <a:duotone>
              <a:schemeClr val="accent4">
                <a:shade val="45000"/>
                <a:satMod val="135000"/>
              </a:schemeClr>
              <a:prstClr val="white"/>
            </a:duotone>
            <a:extLst>
              <a:ext uri="{BEBA8EAE-BF5A-486C-A8C5-ECC9F3942E4B}">
                <a14:imgProps xmlns:a14="http://schemas.microsoft.com/office/drawing/2010/main">
                  <a14:imgLayer r:embed="rId5">
                    <a14:imgEffect>
                      <a14:sharpenSoften amount="50000"/>
                    </a14:imgEffect>
                  </a14:imgLayer>
                </a14:imgProps>
              </a:ext>
            </a:extLst>
          </a:blip>
          <a:srcRect b="3152"/>
          <a:stretch/>
        </p:blipFill>
        <p:spPr>
          <a:xfrm>
            <a:off x="2455423" y="2295833"/>
            <a:ext cx="6131698" cy="4213502"/>
          </a:xfrm>
          <a:prstGeom prst="rect">
            <a:avLst/>
          </a:prstGeom>
        </p:spPr>
      </p:pic>
      <p:pic>
        <p:nvPicPr>
          <p:cNvPr id="9" name="Imagen 8"/>
          <p:cNvPicPr>
            <a:picLocks noChangeAspect="1"/>
          </p:cNvPicPr>
          <p:nvPr/>
        </p:nvPicPr>
        <p:blipFill>
          <a:blip r:embed="rId6"/>
          <a:stretch>
            <a:fillRect/>
          </a:stretch>
        </p:blipFill>
        <p:spPr>
          <a:xfrm>
            <a:off x="8816201" y="5777078"/>
            <a:ext cx="2229747" cy="974752"/>
          </a:xfrm>
          <a:prstGeom prst="rect">
            <a:avLst/>
          </a:prstGeom>
        </p:spPr>
      </p:pic>
      <p:pic>
        <p:nvPicPr>
          <p:cNvPr id="10" name="Imagen 9"/>
          <p:cNvPicPr>
            <a:picLocks noChangeAspect="1"/>
          </p:cNvPicPr>
          <p:nvPr/>
        </p:nvPicPr>
        <p:blipFill rotWithShape="1">
          <a:blip r:embed="rId7">
            <a:extLst>
              <a:ext uri="{28A0092B-C50C-407E-A947-70E740481C1C}">
                <a14:useLocalDpi xmlns:a14="http://schemas.microsoft.com/office/drawing/2010/main" val="0"/>
              </a:ext>
            </a:extLst>
          </a:blip>
          <a:srcRect l="49837" t="18074" r="16708" b="15440"/>
          <a:stretch/>
        </p:blipFill>
        <p:spPr>
          <a:xfrm>
            <a:off x="8312034" y="3999062"/>
            <a:ext cx="1440160" cy="1901011"/>
          </a:xfrm>
          <a:prstGeom prst="rect">
            <a:avLst/>
          </a:prstGeom>
        </p:spPr>
      </p:pic>
      <p:pic>
        <p:nvPicPr>
          <p:cNvPr id="11" name="Imagen 10"/>
          <p:cNvPicPr>
            <a:picLocks noChangeAspect="1"/>
          </p:cNvPicPr>
          <p:nvPr/>
        </p:nvPicPr>
        <p:blipFill rotWithShape="1">
          <a:blip r:embed="rId8">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rcRect l="26301" t="15493" r="30247" b="10543"/>
          <a:stretch/>
        </p:blipFill>
        <p:spPr>
          <a:xfrm>
            <a:off x="10210355" y="4040836"/>
            <a:ext cx="1325907" cy="1694469"/>
          </a:xfrm>
          <a:prstGeom prst="rect">
            <a:avLst/>
          </a:prstGeom>
        </p:spPr>
      </p:pic>
      <p:sp>
        <p:nvSpPr>
          <p:cNvPr id="2" name="Rectángulo 1"/>
          <p:cNvSpPr/>
          <p:nvPr/>
        </p:nvSpPr>
        <p:spPr>
          <a:xfrm>
            <a:off x="652912" y="6210655"/>
            <a:ext cx="1626664" cy="461665"/>
          </a:xfrm>
          <a:prstGeom prst="rect">
            <a:avLst/>
          </a:prstGeom>
        </p:spPr>
        <p:txBody>
          <a:bodyPr wrap="none">
            <a:spAutoFit/>
          </a:bodyPr>
          <a:lstStyle/>
          <a:p>
            <a:r>
              <a:rPr lang="es-AR" sz="2400" b="1" i="1" dirty="0"/>
              <a:t>Bertalanffy</a:t>
            </a:r>
          </a:p>
        </p:txBody>
      </p:sp>
      <p:sp>
        <p:nvSpPr>
          <p:cNvPr id="12" name="Rectángulo 11"/>
          <p:cNvSpPr/>
          <p:nvPr/>
        </p:nvSpPr>
        <p:spPr>
          <a:xfrm>
            <a:off x="405895" y="5319806"/>
            <a:ext cx="2264777" cy="830997"/>
          </a:xfrm>
          <a:prstGeom prst="rect">
            <a:avLst/>
          </a:prstGeom>
        </p:spPr>
        <p:txBody>
          <a:bodyPr wrap="square">
            <a:spAutoFit/>
          </a:bodyPr>
          <a:lstStyle/>
          <a:p>
            <a:pPr algn="ctr"/>
            <a:r>
              <a:rPr lang="es-AR" sz="2400" b="1" i="1" dirty="0"/>
              <a:t>Teoría General de los Sistemas</a:t>
            </a:r>
          </a:p>
        </p:txBody>
      </p:sp>
      <p:cxnSp>
        <p:nvCxnSpPr>
          <p:cNvPr id="8" name="Conector recto de flecha 7"/>
          <p:cNvCxnSpPr/>
          <p:nvPr/>
        </p:nvCxnSpPr>
        <p:spPr>
          <a:xfrm>
            <a:off x="1485534" y="2355384"/>
            <a:ext cx="1" cy="2960669"/>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67414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a:t>Elementos Informáticos</a:t>
            </a:r>
            <a:endParaRPr lang="es-ES" kern="0" dirty="0"/>
          </a:p>
        </p:txBody>
      </p:sp>
      <p:pic>
        <p:nvPicPr>
          <p:cNvPr id="12" name="Imagen 11"/>
          <p:cNvPicPr>
            <a:picLocks noChangeAspect="1"/>
          </p:cNvPicPr>
          <p:nvPr/>
        </p:nvPicPr>
        <p:blipFill>
          <a:blip r:embed="rId3"/>
          <a:stretch>
            <a:fillRect/>
          </a:stretch>
        </p:blipFill>
        <p:spPr>
          <a:xfrm>
            <a:off x="5591944" y="1650892"/>
            <a:ext cx="5400600" cy="4966203"/>
          </a:xfrm>
          <a:prstGeom prst="rect">
            <a:avLst/>
          </a:prstGeom>
        </p:spPr>
      </p:pic>
      <p:sp>
        <p:nvSpPr>
          <p:cNvPr id="5" name="CuadroTexto 4"/>
          <p:cNvSpPr txBox="1"/>
          <p:nvPr/>
        </p:nvSpPr>
        <p:spPr>
          <a:xfrm>
            <a:off x="541487" y="1650892"/>
            <a:ext cx="2962225" cy="584775"/>
          </a:xfrm>
          <a:prstGeom prst="rect">
            <a:avLst/>
          </a:prstGeom>
          <a:noFill/>
        </p:spPr>
        <p:txBody>
          <a:bodyPr wrap="square" rtlCol="0">
            <a:spAutoFit/>
          </a:bodyPr>
          <a:lstStyle/>
          <a:p>
            <a:r>
              <a:rPr lang="es-ES" sz="3200" b="1" dirty="0"/>
              <a:t>SISTEMAS</a:t>
            </a:r>
          </a:p>
        </p:txBody>
      </p:sp>
      <p:sp>
        <p:nvSpPr>
          <p:cNvPr id="2" name="CuadroTexto 1"/>
          <p:cNvSpPr txBox="1"/>
          <p:nvPr/>
        </p:nvSpPr>
        <p:spPr>
          <a:xfrm>
            <a:off x="541487" y="2329766"/>
            <a:ext cx="3470074" cy="3416320"/>
          </a:xfrm>
          <a:prstGeom prst="rect">
            <a:avLst/>
          </a:prstGeom>
          <a:noFill/>
        </p:spPr>
        <p:txBody>
          <a:bodyPr wrap="square" rtlCol="0">
            <a:spAutoFit/>
          </a:bodyPr>
          <a:lstStyle/>
          <a:p>
            <a:r>
              <a:rPr lang="es-AR" sz="2400" dirty="0"/>
              <a:t>Otras características:</a:t>
            </a:r>
            <a:br>
              <a:rPr lang="es-AR" sz="2400" dirty="0"/>
            </a:br>
            <a:endParaRPr lang="es-AR" sz="2400" dirty="0"/>
          </a:p>
          <a:p>
            <a:pPr marL="285750" indent="-285750">
              <a:buFont typeface="Wingdings" panose="05000000000000000000" pitchFamily="2" charset="2"/>
              <a:buChar char="ü"/>
            </a:pPr>
            <a:r>
              <a:rPr lang="es-AR" sz="2400" b="1" dirty="0"/>
              <a:t>Límite</a:t>
            </a:r>
            <a:r>
              <a:rPr lang="es-AR" sz="2400" dirty="0"/>
              <a:t>: Concreto o Simbólico.</a:t>
            </a:r>
          </a:p>
          <a:p>
            <a:pPr marL="285750" indent="-285750">
              <a:buFont typeface="Wingdings" panose="05000000000000000000" pitchFamily="2" charset="2"/>
              <a:buChar char="ü"/>
            </a:pPr>
            <a:r>
              <a:rPr lang="es-AR" sz="2400" b="1" dirty="0"/>
              <a:t>Depósitos</a:t>
            </a:r>
            <a:r>
              <a:rPr lang="es-AR" sz="2400" dirty="0"/>
              <a:t>: Permanentes o Transitorios.</a:t>
            </a:r>
          </a:p>
          <a:p>
            <a:pPr marL="285750" indent="-285750">
              <a:buFont typeface="Wingdings" panose="05000000000000000000" pitchFamily="2" charset="2"/>
              <a:buChar char="ü"/>
            </a:pPr>
            <a:r>
              <a:rPr lang="es-AR" sz="2400" b="1" dirty="0"/>
              <a:t>Canales.</a:t>
            </a:r>
          </a:p>
          <a:p>
            <a:pPr marL="285750" indent="-285750">
              <a:buFont typeface="Wingdings" panose="05000000000000000000" pitchFamily="2" charset="2"/>
              <a:buChar char="ü"/>
            </a:pPr>
            <a:r>
              <a:rPr lang="es-AR" sz="2400" b="1" dirty="0"/>
              <a:t>Subsistemas.</a:t>
            </a:r>
          </a:p>
        </p:txBody>
      </p:sp>
    </p:spTree>
    <p:extLst>
      <p:ext uri="{BB962C8B-B14F-4D97-AF65-F5344CB8AC3E}">
        <p14:creationId xmlns:p14="http://schemas.microsoft.com/office/powerpoint/2010/main" val="4471534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a:t>Elementos Informáticos</a:t>
            </a:r>
            <a:endParaRPr lang="es-ES" kern="0" dirty="0"/>
          </a:p>
        </p:txBody>
      </p:sp>
      <p:sp>
        <p:nvSpPr>
          <p:cNvPr id="4" name="CuadroTexto 3"/>
          <p:cNvSpPr txBox="1"/>
          <p:nvPr/>
        </p:nvSpPr>
        <p:spPr>
          <a:xfrm>
            <a:off x="479376" y="1650892"/>
            <a:ext cx="7066681" cy="584775"/>
          </a:xfrm>
          <a:prstGeom prst="rect">
            <a:avLst/>
          </a:prstGeom>
          <a:noFill/>
        </p:spPr>
        <p:txBody>
          <a:bodyPr wrap="square" rtlCol="0">
            <a:spAutoFit/>
          </a:bodyPr>
          <a:lstStyle/>
          <a:p>
            <a:r>
              <a:rPr lang="es-ES" sz="3200" b="1" dirty="0"/>
              <a:t>INTERCAMBIO ENTRE SISTEMAS</a:t>
            </a:r>
          </a:p>
        </p:txBody>
      </p:sp>
      <p:sp>
        <p:nvSpPr>
          <p:cNvPr id="6" name="CuadroTexto 5"/>
          <p:cNvSpPr txBox="1"/>
          <p:nvPr/>
        </p:nvSpPr>
        <p:spPr>
          <a:xfrm>
            <a:off x="551384" y="4293096"/>
            <a:ext cx="4969514" cy="584775"/>
          </a:xfrm>
          <a:prstGeom prst="rect">
            <a:avLst/>
          </a:prstGeom>
          <a:noFill/>
        </p:spPr>
        <p:txBody>
          <a:bodyPr wrap="square" rtlCol="0">
            <a:spAutoFit/>
          </a:bodyPr>
          <a:lstStyle/>
          <a:p>
            <a:r>
              <a:rPr lang="es-ES" sz="3200" b="1" dirty="0"/>
              <a:t>SISTEMAS TECNOLÓGICOS</a:t>
            </a:r>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7928" y="4351143"/>
            <a:ext cx="3481189" cy="2071593"/>
          </a:xfrm>
          <a:prstGeom prst="rect">
            <a:avLst/>
          </a:prstGeom>
        </p:spPr>
      </p:pic>
      <p:pic>
        <p:nvPicPr>
          <p:cNvPr id="7" name="Imagen 6"/>
          <p:cNvPicPr>
            <a:picLocks noChangeAspect="1"/>
          </p:cNvPicPr>
          <p:nvPr/>
        </p:nvPicPr>
        <p:blipFill>
          <a:blip r:embed="rId4"/>
          <a:stretch>
            <a:fillRect/>
          </a:stretch>
        </p:blipFill>
        <p:spPr>
          <a:xfrm>
            <a:off x="5303912" y="2286091"/>
            <a:ext cx="6534437" cy="1607465"/>
          </a:xfrm>
          <a:prstGeom prst="rect">
            <a:avLst/>
          </a:prstGeom>
        </p:spPr>
      </p:pic>
      <p:sp>
        <p:nvSpPr>
          <p:cNvPr id="2" name="CuadroTexto 1"/>
          <p:cNvSpPr txBox="1"/>
          <p:nvPr/>
        </p:nvSpPr>
        <p:spPr>
          <a:xfrm>
            <a:off x="551384" y="5063773"/>
            <a:ext cx="4320480" cy="1200329"/>
          </a:xfrm>
          <a:prstGeom prst="rect">
            <a:avLst/>
          </a:prstGeom>
          <a:noFill/>
        </p:spPr>
        <p:txBody>
          <a:bodyPr wrap="square" rtlCol="0">
            <a:spAutoFit/>
          </a:bodyPr>
          <a:lstStyle/>
          <a:p>
            <a:r>
              <a:rPr lang="es-AR" sz="2400" i="1" dirty="0">
                <a:solidFill>
                  <a:srgbClr val="7030A0"/>
                </a:solidFill>
              </a:rPr>
              <a:t>“Son diseñados por los seres </a:t>
            </a:r>
            <a:r>
              <a:rPr lang="es-AR" sz="2400" b="1" i="1" dirty="0">
                <a:solidFill>
                  <a:srgbClr val="7030A0"/>
                </a:solidFill>
              </a:rPr>
              <a:t>humanos</a:t>
            </a:r>
            <a:r>
              <a:rPr lang="es-AR" sz="2400" i="1" dirty="0">
                <a:solidFill>
                  <a:srgbClr val="7030A0"/>
                </a:solidFill>
              </a:rPr>
              <a:t> para que cumplan con una </a:t>
            </a:r>
            <a:r>
              <a:rPr lang="es-AR" sz="2400" b="1" i="1" dirty="0">
                <a:solidFill>
                  <a:srgbClr val="7030A0"/>
                </a:solidFill>
              </a:rPr>
              <a:t>finalidad </a:t>
            </a:r>
            <a:r>
              <a:rPr lang="es-AR" sz="2400" i="1" dirty="0">
                <a:solidFill>
                  <a:srgbClr val="7030A0"/>
                </a:solidFill>
              </a:rPr>
              <a:t>específica.”</a:t>
            </a:r>
          </a:p>
        </p:txBody>
      </p:sp>
      <p:sp>
        <p:nvSpPr>
          <p:cNvPr id="8" name="CuadroTexto 7"/>
          <p:cNvSpPr txBox="1"/>
          <p:nvPr/>
        </p:nvSpPr>
        <p:spPr>
          <a:xfrm>
            <a:off x="9737476" y="4351143"/>
            <a:ext cx="2159278" cy="2308324"/>
          </a:xfrm>
          <a:prstGeom prst="rect">
            <a:avLst/>
          </a:prstGeom>
          <a:noFill/>
        </p:spPr>
        <p:txBody>
          <a:bodyPr wrap="square" rtlCol="0">
            <a:spAutoFit/>
          </a:bodyPr>
          <a:lstStyle/>
          <a:p>
            <a:r>
              <a:rPr lang="es-AR" sz="2400" i="1" dirty="0">
                <a:solidFill>
                  <a:srgbClr val="7030A0"/>
                </a:solidFill>
              </a:rPr>
              <a:t>“Sistemas de: Procesamiento de Materia, de Procesamiento de Energía, de Información.”</a:t>
            </a:r>
          </a:p>
        </p:txBody>
      </p:sp>
    </p:spTree>
    <p:extLst>
      <p:ext uri="{BB962C8B-B14F-4D97-AF65-F5344CB8AC3E}">
        <p14:creationId xmlns:p14="http://schemas.microsoft.com/office/powerpoint/2010/main" val="27227262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a:t>Elementos Informáticos</a:t>
            </a:r>
            <a:endParaRPr lang="es-ES" kern="0" dirty="0"/>
          </a:p>
        </p:txBody>
      </p:sp>
      <p:sp>
        <p:nvSpPr>
          <p:cNvPr id="4" name="CuadroTexto 3"/>
          <p:cNvSpPr txBox="1"/>
          <p:nvPr/>
        </p:nvSpPr>
        <p:spPr>
          <a:xfrm>
            <a:off x="551384" y="1650892"/>
            <a:ext cx="5698528" cy="584775"/>
          </a:xfrm>
          <a:prstGeom prst="rect">
            <a:avLst/>
          </a:prstGeom>
          <a:noFill/>
        </p:spPr>
        <p:txBody>
          <a:bodyPr wrap="square" rtlCol="0">
            <a:spAutoFit/>
          </a:bodyPr>
          <a:lstStyle/>
          <a:p>
            <a:r>
              <a:rPr lang="es-ES" sz="3200" b="1" dirty="0"/>
              <a:t>CONSTRUCCIÓN DEL SOFTWARE</a:t>
            </a:r>
          </a:p>
        </p:txBody>
      </p:sp>
      <p:pic>
        <p:nvPicPr>
          <p:cNvPr id="5" name="Imagen 4"/>
          <p:cNvPicPr>
            <a:picLocks noChangeAspect="1"/>
          </p:cNvPicPr>
          <p:nvPr/>
        </p:nvPicPr>
        <p:blipFill>
          <a:blip r:embed="rId3"/>
          <a:stretch>
            <a:fillRect/>
          </a:stretch>
        </p:blipFill>
        <p:spPr>
          <a:xfrm>
            <a:off x="2963652" y="2330138"/>
            <a:ext cx="9047134" cy="3330227"/>
          </a:xfrm>
          <a:prstGeom prst="rect">
            <a:avLst/>
          </a:prstGeom>
        </p:spPr>
      </p:pic>
      <p:pic>
        <p:nvPicPr>
          <p:cNvPr id="7" name="Imagen 6"/>
          <p:cNvPicPr>
            <a:picLocks noChangeAspect="1"/>
          </p:cNvPicPr>
          <p:nvPr/>
        </p:nvPicPr>
        <p:blipFill rotWithShape="1">
          <a:blip r:embed="rId4">
            <a:extLst>
              <a:ext uri="{28A0092B-C50C-407E-A947-70E740481C1C}">
                <a14:useLocalDpi xmlns:a14="http://schemas.microsoft.com/office/drawing/2010/main" val="0"/>
              </a:ext>
            </a:extLst>
          </a:blip>
          <a:srcRect l="20126" r="19199"/>
          <a:stretch/>
        </p:blipFill>
        <p:spPr>
          <a:xfrm>
            <a:off x="623392" y="2852936"/>
            <a:ext cx="2160240" cy="2009775"/>
          </a:xfrm>
          <a:prstGeom prst="rect">
            <a:avLst/>
          </a:prstGeom>
        </p:spPr>
      </p:pic>
      <p:grpSp>
        <p:nvGrpSpPr>
          <p:cNvPr id="10" name="Grupo 9"/>
          <p:cNvGrpSpPr/>
          <p:nvPr/>
        </p:nvGrpSpPr>
        <p:grpSpPr>
          <a:xfrm>
            <a:off x="628733" y="2852936"/>
            <a:ext cx="2016224" cy="2016224"/>
            <a:chOff x="623392" y="2859874"/>
            <a:chExt cx="2016224" cy="2016224"/>
          </a:xfrm>
        </p:grpSpPr>
        <p:cxnSp>
          <p:nvCxnSpPr>
            <p:cNvPr id="6" name="Conector recto 5"/>
            <p:cNvCxnSpPr/>
            <p:nvPr/>
          </p:nvCxnSpPr>
          <p:spPr>
            <a:xfrm>
              <a:off x="623392" y="2859874"/>
              <a:ext cx="2016224" cy="1937278"/>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Conector recto 7"/>
            <p:cNvCxnSpPr/>
            <p:nvPr/>
          </p:nvCxnSpPr>
          <p:spPr>
            <a:xfrm rot="16200000">
              <a:off x="695400" y="2967886"/>
              <a:ext cx="2016224" cy="1800200"/>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grpSp>
      <p:sp>
        <p:nvSpPr>
          <p:cNvPr id="2" name="CuadroTexto 1"/>
          <p:cNvSpPr txBox="1"/>
          <p:nvPr/>
        </p:nvSpPr>
        <p:spPr>
          <a:xfrm>
            <a:off x="4655840" y="5779566"/>
            <a:ext cx="6696744" cy="461665"/>
          </a:xfrm>
          <a:prstGeom prst="rect">
            <a:avLst/>
          </a:prstGeom>
          <a:noFill/>
        </p:spPr>
        <p:txBody>
          <a:bodyPr wrap="square" rtlCol="0">
            <a:spAutoFit/>
          </a:bodyPr>
          <a:lstStyle/>
          <a:p>
            <a:r>
              <a:rPr lang="es-AR" sz="2400" b="1" i="1" dirty="0"/>
              <a:t>PROCESO DE CONSTRUCCIÓN DEL SOFTWARE</a:t>
            </a:r>
          </a:p>
        </p:txBody>
      </p:sp>
    </p:spTree>
    <p:extLst>
      <p:ext uri="{BB962C8B-B14F-4D97-AF65-F5344CB8AC3E}">
        <p14:creationId xmlns:p14="http://schemas.microsoft.com/office/powerpoint/2010/main" val="13851164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a:t>Elementos Informáticos</a:t>
            </a:r>
            <a:endParaRPr lang="es-ES" kern="0" dirty="0"/>
          </a:p>
        </p:txBody>
      </p:sp>
      <p:sp>
        <p:nvSpPr>
          <p:cNvPr id="4" name="CuadroTexto 3"/>
          <p:cNvSpPr txBox="1"/>
          <p:nvPr/>
        </p:nvSpPr>
        <p:spPr>
          <a:xfrm>
            <a:off x="551384" y="1650892"/>
            <a:ext cx="6552728" cy="1077218"/>
          </a:xfrm>
          <a:prstGeom prst="rect">
            <a:avLst/>
          </a:prstGeom>
          <a:noFill/>
        </p:spPr>
        <p:txBody>
          <a:bodyPr wrap="square" rtlCol="0">
            <a:spAutoFit/>
          </a:bodyPr>
          <a:lstStyle/>
          <a:p>
            <a:r>
              <a:rPr lang="es-ES" sz="3200" b="1" dirty="0"/>
              <a:t>ACTIVIDADES DEL PROCESO DE CONSTRUCCIÓN DEL SOFTWARE</a:t>
            </a:r>
          </a:p>
        </p:txBody>
      </p:sp>
      <p:graphicFrame>
        <p:nvGraphicFramePr>
          <p:cNvPr id="9" name="Diagrama 8"/>
          <p:cNvGraphicFramePr/>
          <p:nvPr>
            <p:extLst>
              <p:ext uri="{D42A27DB-BD31-4B8C-83A1-F6EECF244321}">
                <p14:modId xmlns:p14="http://schemas.microsoft.com/office/powerpoint/2010/main" val="3183138782"/>
              </p:ext>
            </p:extLst>
          </p:nvPr>
        </p:nvGraphicFramePr>
        <p:xfrm>
          <a:off x="191344" y="2492896"/>
          <a:ext cx="11640616" cy="4221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718696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Elementos Informáticos</a:t>
            </a:r>
          </a:p>
        </p:txBody>
      </p:sp>
      <p:sp>
        <p:nvSpPr>
          <p:cNvPr id="4" name="CuadroTexto 3"/>
          <p:cNvSpPr txBox="1"/>
          <p:nvPr/>
        </p:nvSpPr>
        <p:spPr>
          <a:xfrm>
            <a:off x="551384" y="1650892"/>
            <a:ext cx="5626520" cy="584775"/>
          </a:xfrm>
          <a:prstGeom prst="rect">
            <a:avLst/>
          </a:prstGeom>
          <a:noFill/>
        </p:spPr>
        <p:txBody>
          <a:bodyPr wrap="square" rtlCol="0">
            <a:spAutoFit/>
          </a:bodyPr>
          <a:lstStyle/>
          <a:p>
            <a:r>
              <a:rPr lang="es-ES" sz="3200" b="1" dirty="0"/>
              <a:t>CONSTRUCCIÓN DEL SOFTWARE</a:t>
            </a:r>
          </a:p>
        </p:txBody>
      </p:sp>
      <p:pic>
        <p:nvPicPr>
          <p:cNvPr id="6" name="Imagen 5"/>
          <p:cNvPicPr>
            <a:picLocks noChangeAspect="1"/>
          </p:cNvPicPr>
          <p:nvPr/>
        </p:nvPicPr>
        <p:blipFill>
          <a:blip r:embed="rId3">
            <a:duotone>
              <a:schemeClr val="accent1">
                <a:shade val="45000"/>
                <a:satMod val="135000"/>
              </a:schemeClr>
              <a:prstClr val="white"/>
            </a:duotone>
            <a:lum bright="-20000" contrast="40000"/>
          </a:blip>
          <a:stretch>
            <a:fillRect/>
          </a:stretch>
        </p:blipFill>
        <p:spPr>
          <a:xfrm>
            <a:off x="2229739" y="2564904"/>
            <a:ext cx="7980616" cy="3702938"/>
          </a:xfrm>
          <a:prstGeom prst="rect">
            <a:avLst/>
          </a:prstGeom>
        </p:spPr>
      </p:pic>
      <p:pic>
        <p:nvPicPr>
          <p:cNvPr id="2" name="Imagen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61431" y="4725145"/>
            <a:ext cx="1691680" cy="1123381"/>
          </a:xfrm>
          <a:prstGeom prst="rect">
            <a:avLst/>
          </a:prstGeom>
        </p:spPr>
      </p:pic>
      <p:pic>
        <p:nvPicPr>
          <p:cNvPr id="8" name="Imagen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0060" y="2149062"/>
            <a:ext cx="1094717" cy="1094717"/>
          </a:xfrm>
          <a:prstGeom prst="rect">
            <a:avLst/>
          </a:prstGeom>
        </p:spPr>
      </p:pic>
      <p:pic>
        <p:nvPicPr>
          <p:cNvPr id="10" name="Imagen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99775" y="3112282"/>
            <a:ext cx="1008112" cy="1008112"/>
          </a:xfrm>
          <a:prstGeom prst="rect">
            <a:avLst/>
          </a:prstGeom>
        </p:spPr>
      </p:pic>
      <p:pic>
        <p:nvPicPr>
          <p:cNvPr id="12" name="Imagen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84032" y="3429000"/>
            <a:ext cx="819092" cy="819092"/>
          </a:xfrm>
          <a:prstGeom prst="rect">
            <a:avLst/>
          </a:prstGeom>
        </p:spPr>
      </p:pic>
      <p:pic>
        <p:nvPicPr>
          <p:cNvPr id="5" name="Imagen 4"/>
          <p:cNvPicPr>
            <a:picLocks noChangeAspect="1"/>
          </p:cNvPicPr>
          <p:nvPr/>
        </p:nvPicPr>
        <p:blipFill rotWithShape="1">
          <a:blip r:embed="rId8">
            <a:extLst>
              <a:ext uri="{28A0092B-C50C-407E-A947-70E740481C1C}">
                <a14:useLocalDpi xmlns:a14="http://schemas.microsoft.com/office/drawing/2010/main" val="0"/>
              </a:ext>
            </a:extLst>
          </a:blip>
          <a:srcRect l="10747" t="9681" r="13040" b="11779"/>
          <a:stretch/>
        </p:blipFill>
        <p:spPr>
          <a:xfrm>
            <a:off x="7032104" y="5309487"/>
            <a:ext cx="1273271" cy="1312153"/>
          </a:xfrm>
          <a:prstGeom prst="rect">
            <a:avLst/>
          </a:prstGeom>
        </p:spPr>
      </p:pic>
    </p:spTree>
    <p:extLst>
      <p:ext uri="{BB962C8B-B14F-4D97-AF65-F5344CB8AC3E}">
        <p14:creationId xmlns:p14="http://schemas.microsoft.com/office/powerpoint/2010/main" val="38739555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sp>
        <p:nvSpPr>
          <p:cNvPr id="4" name="CuadroTexto 3"/>
          <p:cNvSpPr txBox="1"/>
          <p:nvPr/>
        </p:nvSpPr>
        <p:spPr>
          <a:xfrm>
            <a:off x="613496" y="1650892"/>
            <a:ext cx="5194472" cy="584775"/>
          </a:xfrm>
          <a:prstGeom prst="rect">
            <a:avLst/>
          </a:prstGeom>
          <a:noFill/>
        </p:spPr>
        <p:txBody>
          <a:bodyPr wrap="square" rtlCol="0">
            <a:spAutoFit/>
          </a:bodyPr>
          <a:lstStyle/>
          <a:p>
            <a:r>
              <a:rPr lang="es-ES" sz="3200" b="1" dirty="0"/>
              <a:t>ALGORITMO -&gt; PROGRAMA</a:t>
            </a:r>
          </a:p>
        </p:txBody>
      </p:sp>
      <p:pic>
        <p:nvPicPr>
          <p:cNvPr id="5" name="Imagen 4"/>
          <p:cNvPicPr>
            <a:picLocks noChangeAspect="1"/>
          </p:cNvPicPr>
          <p:nvPr/>
        </p:nvPicPr>
        <p:blipFill>
          <a:blip r:embed="rId3"/>
          <a:stretch>
            <a:fillRect/>
          </a:stretch>
        </p:blipFill>
        <p:spPr>
          <a:xfrm>
            <a:off x="2883803" y="4461641"/>
            <a:ext cx="6675915" cy="1368152"/>
          </a:xfrm>
          <a:prstGeom prst="rect">
            <a:avLst/>
          </a:prstGeom>
        </p:spPr>
      </p:pic>
      <p:pic>
        <p:nvPicPr>
          <p:cNvPr id="6" name="Imagen 5"/>
          <p:cNvPicPr>
            <a:picLocks noChangeAspect="1"/>
          </p:cNvPicPr>
          <p:nvPr/>
        </p:nvPicPr>
        <p:blipFill rotWithShape="1">
          <a:blip r:embed="rId4">
            <a:extLst>
              <a:ext uri="{28A0092B-C50C-407E-A947-70E740481C1C}">
                <a14:useLocalDpi xmlns:a14="http://schemas.microsoft.com/office/drawing/2010/main" val="0"/>
              </a:ext>
            </a:extLst>
          </a:blip>
          <a:srcRect r="363" b="22321"/>
          <a:stretch/>
        </p:blipFill>
        <p:spPr>
          <a:xfrm>
            <a:off x="4007768" y="2370703"/>
            <a:ext cx="4427984" cy="1944216"/>
          </a:xfrm>
          <a:prstGeom prst="rect">
            <a:avLst/>
          </a:prstGeom>
        </p:spPr>
      </p:pic>
    </p:spTree>
    <p:extLst>
      <p:ext uri="{BB962C8B-B14F-4D97-AF65-F5344CB8AC3E}">
        <p14:creationId xmlns:p14="http://schemas.microsoft.com/office/powerpoint/2010/main" val="24333650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610196" y="864612"/>
            <a:ext cx="10971611" cy="553998"/>
          </a:xfrm>
        </p:spPr>
        <p:txBody>
          <a:bodyPr/>
          <a:lstStyle/>
          <a:p>
            <a:r>
              <a:rPr lang="es-AR" sz="3600" dirty="0"/>
              <a:t>Módulo Técnicas de Programación</a:t>
            </a:r>
          </a:p>
        </p:txBody>
      </p:sp>
      <p:pic>
        <p:nvPicPr>
          <p:cNvPr id="5" name="Imagen 4"/>
          <p:cNvPicPr>
            <a:picLocks noChangeAspect="1"/>
          </p:cNvPicPr>
          <p:nvPr/>
        </p:nvPicPr>
        <p:blipFill rotWithShape="1">
          <a:blip r:embed="rId2">
            <a:extLst>
              <a:ext uri="{28A0092B-C50C-407E-A947-70E740481C1C}">
                <a14:useLocalDpi xmlns:a14="http://schemas.microsoft.com/office/drawing/2010/main" val="0"/>
              </a:ext>
            </a:extLst>
          </a:blip>
          <a:srcRect t="8111"/>
          <a:stretch/>
        </p:blipFill>
        <p:spPr>
          <a:xfrm>
            <a:off x="3467709" y="1660697"/>
            <a:ext cx="5256584" cy="4576615"/>
          </a:xfrm>
          <a:prstGeom prst="rect">
            <a:avLst/>
          </a:prstGeom>
        </p:spPr>
      </p:pic>
    </p:spTree>
    <p:extLst>
      <p:ext uri="{BB962C8B-B14F-4D97-AF65-F5344CB8AC3E}">
        <p14:creationId xmlns:p14="http://schemas.microsoft.com/office/powerpoint/2010/main" val="1990827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613496" y="1650892"/>
            <a:ext cx="2530176" cy="584775"/>
          </a:xfrm>
          <a:prstGeom prst="rect">
            <a:avLst/>
          </a:prstGeom>
          <a:noFill/>
        </p:spPr>
        <p:txBody>
          <a:bodyPr wrap="square" rtlCol="0">
            <a:spAutoFit/>
          </a:bodyPr>
          <a:lstStyle/>
          <a:p>
            <a:r>
              <a:rPr lang="es-ES" sz="3200" b="1" dirty="0"/>
              <a:t>ALGORITMO</a:t>
            </a:r>
          </a:p>
        </p:txBody>
      </p:sp>
      <p:sp>
        <p:nvSpPr>
          <p:cNvPr id="2" name="CuadroTexto 1"/>
          <p:cNvSpPr txBox="1"/>
          <p:nvPr/>
        </p:nvSpPr>
        <p:spPr>
          <a:xfrm>
            <a:off x="2145167" y="2931874"/>
            <a:ext cx="7560839" cy="3785652"/>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es-AR" sz="2400" dirty="0"/>
              <a:t>Un algoritmo debe ser </a:t>
            </a:r>
            <a:r>
              <a:rPr lang="es-AR" sz="2400" b="1" dirty="0"/>
              <a:t>preciso.</a:t>
            </a:r>
          </a:p>
          <a:p>
            <a:pPr marL="285750" indent="-285750">
              <a:lnSpc>
                <a:spcPct val="200000"/>
              </a:lnSpc>
              <a:buFont typeface="Wingdings" panose="05000000000000000000" pitchFamily="2" charset="2"/>
              <a:buChar char="ü"/>
            </a:pPr>
            <a:r>
              <a:rPr lang="es-AR" sz="2400" dirty="0"/>
              <a:t>Un algoritmo debe estar </a:t>
            </a:r>
            <a:r>
              <a:rPr lang="es-AR" sz="2400" b="1" dirty="0"/>
              <a:t>específicamente definido. </a:t>
            </a:r>
          </a:p>
          <a:p>
            <a:pPr marL="285750" indent="-285750">
              <a:lnSpc>
                <a:spcPct val="200000"/>
              </a:lnSpc>
              <a:buFont typeface="Wingdings" panose="05000000000000000000" pitchFamily="2" charset="2"/>
              <a:buChar char="ü"/>
            </a:pPr>
            <a:r>
              <a:rPr lang="es-AR" sz="2400" dirty="0"/>
              <a:t>Un algoritmo debe ser </a:t>
            </a:r>
            <a:r>
              <a:rPr lang="es-AR" sz="2400" b="1" dirty="0"/>
              <a:t>finito. </a:t>
            </a:r>
          </a:p>
          <a:p>
            <a:pPr marL="285750" indent="-285750">
              <a:lnSpc>
                <a:spcPct val="200000"/>
              </a:lnSpc>
              <a:buFont typeface="Wingdings" panose="05000000000000000000" pitchFamily="2" charset="2"/>
              <a:buChar char="ü"/>
            </a:pPr>
            <a:r>
              <a:rPr lang="es-AR" sz="2400" dirty="0"/>
              <a:t>Un algoritmo debe ser </a:t>
            </a:r>
            <a:r>
              <a:rPr lang="es-AR" sz="2400" b="1" dirty="0"/>
              <a:t>correcto.</a:t>
            </a:r>
          </a:p>
          <a:p>
            <a:pPr marL="285750" indent="-285750">
              <a:lnSpc>
                <a:spcPct val="200000"/>
              </a:lnSpc>
              <a:buFont typeface="Wingdings" panose="05000000000000000000" pitchFamily="2" charset="2"/>
              <a:buChar char="ü"/>
            </a:pPr>
            <a:r>
              <a:rPr lang="es-AR" sz="2400" dirty="0"/>
              <a:t>Un algoritmo es </a:t>
            </a:r>
            <a:r>
              <a:rPr lang="es-AR" sz="2400" b="1" dirty="0"/>
              <a:t>independiente</a:t>
            </a:r>
            <a:r>
              <a:rPr lang="es-AR" sz="2400" dirty="0"/>
              <a:t> del lenguaje y del medio.</a:t>
            </a:r>
            <a:endParaRPr lang="es-ES" sz="2400" dirty="0"/>
          </a:p>
        </p:txBody>
      </p:sp>
      <p:pic>
        <p:nvPicPr>
          <p:cNvPr id="7" name="Imagen 6"/>
          <p:cNvPicPr>
            <a:picLocks noChangeAspect="1"/>
          </p:cNvPicPr>
          <p:nvPr/>
        </p:nvPicPr>
        <p:blipFill>
          <a:blip r:embed="rId3"/>
          <a:stretch>
            <a:fillRect/>
          </a:stretch>
        </p:blipFill>
        <p:spPr>
          <a:xfrm>
            <a:off x="2171565" y="2235667"/>
            <a:ext cx="7848872" cy="1044381"/>
          </a:xfrm>
          <a:prstGeom prst="rect">
            <a:avLst/>
          </a:prstGeom>
        </p:spPr>
      </p:pic>
      <p:sp>
        <p:nvSpPr>
          <p:cNvPr id="6"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spTree>
    <p:extLst>
      <p:ext uri="{BB962C8B-B14F-4D97-AF65-F5344CB8AC3E}">
        <p14:creationId xmlns:p14="http://schemas.microsoft.com/office/powerpoint/2010/main" val="19989425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613496" y="1650892"/>
            <a:ext cx="7354712" cy="584775"/>
          </a:xfrm>
          <a:prstGeom prst="rect">
            <a:avLst/>
          </a:prstGeom>
          <a:noFill/>
        </p:spPr>
        <p:txBody>
          <a:bodyPr wrap="square" rtlCol="0">
            <a:spAutoFit/>
          </a:bodyPr>
          <a:lstStyle/>
          <a:p>
            <a:r>
              <a:rPr lang="es-ES" sz="3200" b="1" dirty="0"/>
              <a:t>EJEMPLO ELEMENTOS DE UN ALGORITMO</a:t>
            </a:r>
          </a:p>
        </p:txBody>
      </p:sp>
      <p:sp>
        <p:nvSpPr>
          <p:cNvPr id="2" name="CuadroTexto 1"/>
          <p:cNvSpPr txBox="1"/>
          <p:nvPr/>
        </p:nvSpPr>
        <p:spPr>
          <a:xfrm>
            <a:off x="5879977" y="2329766"/>
            <a:ext cx="5472608" cy="3970318"/>
          </a:xfrm>
          <a:prstGeom prst="rect">
            <a:avLst/>
          </a:prstGeom>
          <a:noFill/>
        </p:spPr>
        <p:txBody>
          <a:bodyPr wrap="square" rtlCol="0">
            <a:spAutoFit/>
          </a:bodyPr>
          <a:lstStyle/>
          <a:p>
            <a:r>
              <a:rPr lang="es-AR" sz="2400" dirty="0"/>
              <a:t>Obtención del área de un rectángulo:</a:t>
            </a:r>
          </a:p>
          <a:p>
            <a:r>
              <a:rPr lang="es-AR" sz="2400" dirty="0"/>
              <a:t>Altura: 5 cm</a:t>
            </a:r>
          </a:p>
          <a:p>
            <a:r>
              <a:rPr lang="es-AR" sz="2400" dirty="0"/>
              <a:t>Base: 10 cm</a:t>
            </a:r>
          </a:p>
          <a:p>
            <a:r>
              <a:rPr lang="es-AR" sz="2800" b="1" dirty="0"/>
              <a:t>1. Salida: </a:t>
            </a:r>
            <a:r>
              <a:rPr lang="es-AR" sz="2400" dirty="0"/>
              <a:t>área</a:t>
            </a:r>
          </a:p>
          <a:p>
            <a:r>
              <a:rPr lang="es-AR" sz="2400" dirty="0"/>
              <a:t>Fórmula del área: base x altura.</a:t>
            </a:r>
          </a:p>
          <a:p>
            <a:r>
              <a:rPr lang="es-AR" sz="2800" b="1" dirty="0"/>
              <a:t>2. Entradas de datos:</a:t>
            </a:r>
          </a:p>
          <a:p>
            <a:r>
              <a:rPr lang="es-AR" sz="2400" dirty="0"/>
              <a:t>Dato de Entrada 1: altura: 5 cm</a:t>
            </a:r>
          </a:p>
          <a:p>
            <a:r>
              <a:rPr lang="es-AR" sz="2400" dirty="0"/>
              <a:t>Dato de Entrada 2: base: 10 cm</a:t>
            </a:r>
          </a:p>
          <a:p>
            <a:r>
              <a:rPr lang="es-AR" sz="2800" b="1" dirty="0"/>
              <a:t>3. Proceso:</a:t>
            </a:r>
          </a:p>
          <a:p>
            <a:r>
              <a:rPr lang="es-AR" sz="2400" dirty="0"/>
              <a:t>área = base * altura -&gt; área = 50</a:t>
            </a:r>
            <a:endParaRPr lang="es-ES" sz="3200" dirty="0"/>
          </a:p>
        </p:txBody>
      </p:sp>
      <p:sp>
        <p:nvSpPr>
          <p:cNvPr id="6"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sp>
        <p:nvSpPr>
          <p:cNvPr id="3" name="Rectángulo 2"/>
          <p:cNvSpPr/>
          <p:nvPr/>
        </p:nvSpPr>
        <p:spPr>
          <a:xfrm>
            <a:off x="613496" y="2996952"/>
            <a:ext cx="2746200" cy="1152128"/>
          </a:xfrm>
          <a:prstGeom prst="rect">
            <a:avLst/>
          </a:prstGeom>
          <a:solidFill>
            <a:schemeClr val="accent5">
              <a:lumMod val="75000"/>
            </a:schemeClr>
          </a:soli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1431" tIns="333223" rIns="11430" bIns="333221" spcCol="1270" rtlCol="0" anchor="ctr"/>
          <a:lstStyle/>
          <a:p>
            <a:pPr algn="ctr" defTabSz="800100">
              <a:lnSpc>
                <a:spcPct val="90000"/>
              </a:lnSpc>
              <a:spcAft>
                <a:spcPct val="35000"/>
              </a:spcAft>
            </a:pPr>
            <a:endParaRPr lang="es-AR" sz="1800"/>
          </a:p>
        </p:txBody>
      </p:sp>
      <p:cxnSp>
        <p:nvCxnSpPr>
          <p:cNvPr id="8" name="Conector recto de flecha 7"/>
          <p:cNvCxnSpPr/>
          <p:nvPr/>
        </p:nvCxnSpPr>
        <p:spPr>
          <a:xfrm>
            <a:off x="613496" y="4509120"/>
            <a:ext cx="2746200" cy="0"/>
          </a:xfrm>
          <a:prstGeom prst="straightConnector1">
            <a:avLst/>
          </a:prstGeom>
          <a:ln w="57150">
            <a:headEnd type="triangle"/>
            <a:tailEnd type="triangle"/>
          </a:ln>
        </p:spPr>
        <p:style>
          <a:lnRef idx="1">
            <a:schemeClr val="accent2"/>
          </a:lnRef>
          <a:fillRef idx="0">
            <a:schemeClr val="accent2"/>
          </a:fillRef>
          <a:effectRef idx="0">
            <a:schemeClr val="accent2"/>
          </a:effectRef>
          <a:fontRef idx="minor">
            <a:schemeClr val="tx1"/>
          </a:fontRef>
        </p:style>
      </p:cxnSp>
      <p:sp>
        <p:nvSpPr>
          <p:cNvPr id="9" name="CuadroTexto 8"/>
          <p:cNvSpPr txBox="1"/>
          <p:nvPr/>
        </p:nvSpPr>
        <p:spPr>
          <a:xfrm>
            <a:off x="1591959" y="4725699"/>
            <a:ext cx="1584176" cy="523220"/>
          </a:xfrm>
          <a:prstGeom prst="rect">
            <a:avLst/>
          </a:prstGeom>
          <a:noFill/>
        </p:spPr>
        <p:txBody>
          <a:bodyPr wrap="square" rtlCol="0">
            <a:spAutoFit/>
          </a:bodyPr>
          <a:lstStyle/>
          <a:p>
            <a:r>
              <a:rPr lang="es-AR" sz="2800" b="1" dirty="0"/>
              <a:t>10 cm</a:t>
            </a:r>
          </a:p>
        </p:txBody>
      </p:sp>
      <p:cxnSp>
        <p:nvCxnSpPr>
          <p:cNvPr id="11" name="Conector recto de flecha 10"/>
          <p:cNvCxnSpPr/>
          <p:nvPr/>
        </p:nvCxnSpPr>
        <p:spPr>
          <a:xfrm>
            <a:off x="3575720" y="2996952"/>
            <a:ext cx="0" cy="1152128"/>
          </a:xfrm>
          <a:prstGeom prst="straightConnector1">
            <a:avLst/>
          </a:prstGeom>
          <a:ln w="57150">
            <a:headEnd type="triangle"/>
            <a:tailEnd type="triangle"/>
          </a:ln>
        </p:spPr>
        <p:style>
          <a:lnRef idx="1">
            <a:schemeClr val="accent2"/>
          </a:lnRef>
          <a:fillRef idx="0">
            <a:schemeClr val="accent2"/>
          </a:fillRef>
          <a:effectRef idx="0">
            <a:schemeClr val="accent2"/>
          </a:effectRef>
          <a:fontRef idx="minor">
            <a:schemeClr val="tx1"/>
          </a:fontRef>
        </p:style>
      </p:cxnSp>
      <p:sp>
        <p:nvSpPr>
          <p:cNvPr id="12" name="CuadroTexto 11"/>
          <p:cNvSpPr txBox="1"/>
          <p:nvPr/>
        </p:nvSpPr>
        <p:spPr>
          <a:xfrm>
            <a:off x="3623048" y="3342183"/>
            <a:ext cx="1584176" cy="523220"/>
          </a:xfrm>
          <a:prstGeom prst="rect">
            <a:avLst/>
          </a:prstGeom>
          <a:noFill/>
        </p:spPr>
        <p:txBody>
          <a:bodyPr wrap="square" rtlCol="0">
            <a:spAutoFit/>
          </a:bodyPr>
          <a:lstStyle/>
          <a:p>
            <a:r>
              <a:rPr lang="es-AR" sz="2800" b="1" dirty="0"/>
              <a:t>5 cm</a:t>
            </a:r>
          </a:p>
        </p:txBody>
      </p:sp>
    </p:spTree>
    <p:extLst>
      <p:ext uri="{BB962C8B-B14F-4D97-AF65-F5344CB8AC3E}">
        <p14:creationId xmlns:p14="http://schemas.microsoft.com/office/powerpoint/2010/main" val="27529342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623392" y="1361698"/>
            <a:ext cx="7066681" cy="584775"/>
          </a:xfrm>
          <a:prstGeom prst="rect">
            <a:avLst/>
          </a:prstGeom>
          <a:noFill/>
        </p:spPr>
        <p:txBody>
          <a:bodyPr wrap="square" rtlCol="0">
            <a:spAutoFit/>
          </a:bodyPr>
          <a:lstStyle/>
          <a:p>
            <a:r>
              <a:rPr lang="es-ES" sz="3200" b="1" dirty="0"/>
              <a:t>REPRESENTACIÓN DE ALGORITMOS</a:t>
            </a:r>
          </a:p>
        </p:txBody>
      </p:sp>
      <p:sp>
        <p:nvSpPr>
          <p:cNvPr id="2" name="CuadroTexto 1"/>
          <p:cNvSpPr txBox="1"/>
          <p:nvPr/>
        </p:nvSpPr>
        <p:spPr>
          <a:xfrm>
            <a:off x="7536160" y="1392475"/>
            <a:ext cx="4114353" cy="523220"/>
          </a:xfrm>
          <a:prstGeom prst="rect">
            <a:avLst/>
          </a:prstGeom>
          <a:noFill/>
        </p:spPr>
        <p:txBody>
          <a:bodyPr wrap="square" rtlCol="0">
            <a:spAutoFit/>
          </a:bodyPr>
          <a:lstStyle/>
          <a:p>
            <a:r>
              <a:rPr lang="es-AR" sz="2800" b="1" dirty="0"/>
              <a:t>Diagrama de Flujo</a:t>
            </a:r>
            <a:endParaRPr lang="es-ES" sz="2800" dirty="0"/>
          </a:p>
        </p:txBody>
      </p:sp>
      <p:sp>
        <p:nvSpPr>
          <p:cNvPr id="7" name="Título 1"/>
          <p:cNvSpPr txBox="1">
            <a:spLocks/>
          </p:cNvSpPr>
          <p:nvPr/>
        </p:nvSpPr>
        <p:spPr bwMode="auto">
          <a:xfrm>
            <a:off x="1981647" y="836712"/>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graphicFrame>
        <p:nvGraphicFramePr>
          <p:cNvPr id="3" name="Tabla 2"/>
          <p:cNvGraphicFramePr>
            <a:graphicFrameLocks noGrp="1"/>
          </p:cNvGraphicFramePr>
          <p:nvPr>
            <p:extLst>
              <p:ext uri="{D42A27DB-BD31-4B8C-83A1-F6EECF244321}">
                <p14:modId xmlns:p14="http://schemas.microsoft.com/office/powerpoint/2010/main" val="1288178985"/>
              </p:ext>
            </p:extLst>
          </p:nvPr>
        </p:nvGraphicFramePr>
        <p:xfrm>
          <a:off x="479376" y="1988840"/>
          <a:ext cx="11377265" cy="4753626"/>
        </p:xfrm>
        <a:graphic>
          <a:graphicData uri="http://schemas.openxmlformats.org/drawingml/2006/table">
            <a:tbl>
              <a:tblPr firstRow="1" firstCol="1" bandCol="1">
                <a:tableStyleId>{21E4AEA4-8DFA-4A89-87EB-49C32662AFE0}</a:tableStyleId>
              </a:tblPr>
              <a:tblGrid>
                <a:gridCol w="1441121">
                  <a:extLst>
                    <a:ext uri="{9D8B030D-6E8A-4147-A177-3AD203B41FA5}">
                      <a16:colId xmlns:a16="http://schemas.microsoft.com/office/drawing/2014/main" xmlns="" val="1317809300"/>
                    </a:ext>
                  </a:extLst>
                </a:gridCol>
                <a:gridCol w="1289422">
                  <a:extLst>
                    <a:ext uri="{9D8B030D-6E8A-4147-A177-3AD203B41FA5}">
                      <a16:colId xmlns:a16="http://schemas.microsoft.com/office/drawing/2014/main" xmlns="" val="943194597"/>
                    </a:ext>
                  </a:extLst>
                </a:gridCol>
                <a:gridCol w="8646722">
                  <a:extLst>
                    <a:ext uri="{9D8B030D-6E8A-4147-A177-3AD203B41FA5}">
                      <a16:colId xmlns:a16="http://schemas.microsoft.com/office/drawing/2014/main" xmlns="" val="158301039"/>
                    </a:ext>
                  </a:extLst>
                </a:gridCol>
              </a:tblGrid>
              <a:tr h="354056">
                <a:tc>
                  <a:txBody>
                    <a:bodyPr/>
                    <a:lstStyle/>
                    <a:p>
                      <a:pPr algn="ctr">
                        <a:lnSpc>
                          <a:spcPct val="110000"/>
                        </a:lnSpc>
                        <a:spcAft>
                          <a:spcPts val="0"/>
                        </a:spcAft>
                      </a:pPr>
                      <a:r>
                        <a:rPr lang="es-AR" sz="1800">
                          <a:effectLst/>
                        </a:rPr>
                        <a:t>Nombre del Símbolo</a:t>
                      </a:r>
                      <a:endParaRPr lang="es-ES" sz="180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nchor="ctr"/>
                </a:tc>
                <a:tc>
                  <a:txBody>
                    <a:bodyPr/>
                    <a:lstStyle/>
                    <a:p>
                      <a:pPr algn="ctr">
                        <a:lnSpc>
                          <a:spcPct val="110000"/>
                        </a:lnSpc>
                        <a:spcAft>
                          <a:spcPts val="0"/>
                        </a:spcAft>
                      </a:pPr>
                      <a:r>
                        <a:rPr lang="es-AR" sz="1800">
                          <a:effectLst/>
                        </a:rPr>
                        <a:t>Representación del Símbolo</a:t>
                      </a:r>
                      <a:endParaRPr lang="es-ES" sz="180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nchor="ctr"/>
                </a:tc>
                <a:tc>
                  <a:txBody>
                    <a:bodyPr/>
                    <a:lstStyle/>
                    <a:p>
                      <a:pPr algn="ctr">
                        <a:lnSpc>
                          <a:spcPct val="110000"/>
                        </a:lnSpc>
                        <a:spcAft>
                          <a:spcPts val="0"/>
                        </a:spcAft>
                      </a:pPr>
                      <a:r>
                        <a:rPr lang="es-AR" sz="1800" dirty="0">
                          <a:effectLst/>
                        </a:rPr>
                        <a:t>Función</a:t>
                      </a:r>
                      <a:endParaRPr lang="es-ES" sz="18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nchor="ctr"/>
                </a:tc>
                <a:extLst>
                  <a:ext uri="{0D108BD9-81ED-4DB2-BD59-A6C34878D82A}">
                    <a16:rowId xmlns:a16="http://schemas.microsoft.com/office/drawing/2014/main" xmlns="" val="3278061728"/>
                  </a:ext>
                </a:extLst>
              </a:tr>
              <a:tr h="535616">
                <a:tc>
                  <a:txBody>
                    <a:bodyPr/>
                    <a:lstStyle/>
                    <a:p>
                      <a:pPr algn="ctr">
                        <a:lnSpc>
                          <a:spcPct val="110000"/>
                        </a:lnSpc>
                        <a:spcAft>
                          <a:spcPts val="0"/>
                        </a:spcAft>
                      </a:pPr>
                      <a:r>
                        <a:rPr lang="es-AR" sz="1800">
                          <a:effectLst/>
                        </a:rPr>
                        <a:t> </a:t>
                      </a:r>
                      <a:endParaRPr lang="es-ES" sz="1800">
                        <a:effectLst/>
                      </a:endParaRPr>
                    </a:p>
                    <a:p>
                      <a:pPr algn="ctr">
                        <a:lnSpc>
                          <a:spcPct val="110000"/>
                        </a:lnSpc>
                        <a:spcAft>
                          <a:spcPts val="0"/>
                        </a:spcAft>
                      </a:pPr>
                      <a:r>
                        <a:rPr lang="es-AR" sz="1800">
                          <a:effectLst/>
                        </a:rPr>
                        <a:t>Inicio/Final</a:t>
                      </a:r>
                      <a:endParaRPr lang="es-ES" sz="1800">
                        <a:effectLst/>
                      </a:endParaRPr>
                    </a:p>
                    <a:p>
                      <a:pPr algn="ctr">
                        <a:lnSpc>
                          <a:spcPct val="110000"/>
                        </a:lnSpc>
                        <a:spcAft>
                          <a:spcPts val="0"/>
                        </a:spcAft>
                      </a:pPr>
                      <a:r>
                        <a:rPr lang="es-AR" sz="1800">
                          <a:effectLst/>
                        </a:rPr>
                        <a:t> </a:t>
                      </a:r>
                      <a:endParaRPr lang="es-ES" sz="180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nchor="ctr"/>
                </a:tc>
                <a:tc>
                  <a:txBody>
                    <a:bodyPr/>
                    <a:lstStyle/>
                    <a:p>
                      <a:pPr algn="just">
                        <a:lnSpc>
                          <a:spcPct val="110000"/>
                        </a:lnSpc>
                        <a:spcAft>
                          <a:spcPts val="0"/>
                        </a:spcAft>
                      </a:pPr>
                      <a:endParaRPr lang="es-AR" sz="18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tc>
                <a:tc>
                  <a:txBody>
                    <a:bodyPr/>
                    <a:lstStyle/>
                    <a:p>
                      <a:pPr algn="just">
                        <a:lnSpc>
                          <a:spcPct val="110000"/>
                        </a:lnSpc>
                        <a:spcAft>
                          <a:spcPts val="0"/>
                        </a:spcAft>
                      </a:pPr>
                      <a:r>
                        <a:rPr lang="es-AR" sz="1800" dirty="0">
                          <a:effectLst/>
                        </a:rPr>
                        <a:t>Representa el comienzo o la finalización de un algoritmo.</a:t>
                      </a:r>
                      <a:endParaRPr lang="es-ES" sz="18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tc>
                <a:extLst>
                  <a:ext uri="{0D108BD9-81ED-4DB2-BD59-A6C34878D82A}">
                    <a16:rowId xmlns:a16="http://schemas.microsoft.com/office/drawing/2014/main" xmlns="" val="2932699187"/>
                  </a:ext>
                </a:extLst>
              </a:tr>
              <a:tr h="535616">
                <a:tc>
                  <a:txBody>
                    <a:bodyPr/>
                    <a:lstStyle/>
                    <a:p>
                      <a:pPr algn="ctr">
                        <a:lnSpc>
                          <a:spcPct val="110000"/>
                        </a:lnSpc>
                        <a:spcAft>
                          <a:spcPts val="0"/>
                        </a:spcAft>
                      </a:pPr>
                      <a:r>
                        <a:rPr lang="es-AR" sz="1800" dirty="0">
                          <a:effectLst/>
                        </a:rPr>
                        <a:t>Entrada</a:t>
                      </a:r>
                      <a:endParaRPr lang="es-ES" sz="18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nchor="ctr"/>
                </a:tc>
                <a:tc>
                  <a:txBody>
                    <a:bodyPr/>
                    <a:lstStyle/>
                    <a:p>
                      <a:pPr algn="just">
                        <a:lnSpc>
                          <a:spcPct val="110000"/>
                        </a:lnSpc>
                        <a:spcAft>
                          <a:spcPts val="0"/>
                        </a:spcAft>
                      </a:pPr>
                      <a:endParaRPr lang="es-AR" sz="180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tc>
                <a:tc>
                  <a:txBody>
                    <a:bodyPr/>
                    <a:lstStyle/>
                    <a:p>
                      <a:pPr algn="just">
                        <a:lnSpc>
                          <a:spcPct val="110000"/>
                        </a:lnSpc>
                        <a:spcAft>
                          <a:spcPts val="0"/>
                        </a:spcAft>
                      </a:pPr>
                      <a:r>
                        <a:rPr lang="es-AR" sz="1800" dirty="0">
                          <a:effectLst/>
                        </a:rPr>
                        <a:t>Representa la entrada de datos por medio de un dispositivo de entrada.</a:t>
                      </a:r>
                      <a:endParaRPr lang="es-ES" sz="18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tc>
                <a:extLst>
                  <a:ext uri="{0D108BD9-81ED-4DB2-BD59-A6C34878D82A}">
                    <a16:rowId xmlns:a16="http://schemas.microsoft.com/office/drawing/2014/main" xmlns="" val="2406168513"/>
                  </a:ext>
                </a:extLst>
              </a:tr>
              <a:tr h="898738">
                <a:tc>
                  <a:txBody>
                    <a:bodyPr/>
                    <a:lstStyle/>
                    <a:p>
                      <a:pPr algn="ctr">
                        <a:lnSpc>
                          <a:spcPct val="110000"/>
                        </a:lnSpc>
                        <a:spcAft>
                          <a:spcPts val="0"/>
                        </a:spcAft>
                      </a:pPr>
                      <a:r>
                        <a:rPr lang="es-AR" sz="1800" dirty="0">
                          <a:effectLst/>
                        </a:rPr>
                        <a:t>Proceso</a:t>
                      </a:r>
                      <a:endParaRPr lang="es-ES" sz="18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nchor="ctr"/>
                </a:tc>
                <a:tc>
                  <a:txBody>
                    <a:bodyPr/>
                    <a:lstStyle/>
                    <a:p>
                      <a:pPr algn="just">
                        <a:lnSpc>
                          <a:spcPct val="110000"/>
                        </a:lnSpc>
                        <a:spcAft>
                          <a:spcPts val="0"/>
                        </a:spcAft>
                      </a:pPr>
                      <a:endParaRPr lang="es-AR" sz="180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tc>
                <a:tc>
                  <a:txBody>
                    <a:bodyPr/>
                    <a:lstStyle/>
                    <a:p>
                      <a:pPr algn="just">
                        <a:lnSpc>
                          <a:spcPct val="110000"/>
                        </a:lnSpc>
                        <a:spcAft>
                          <a:spcPts val="0"/>
                        </a:spcAft>
                      </a:pPr>
                      <a:r>
                        <a:rPr lang="es-AR" sz="1800" dirty="0">
                          <a:effectLst/>
                        </a:rPr>
                        <a:t>Representa una operación como puede ser una operación matemática,</a:t>
                      </a:r>
                      <a:r>
                        <a:rPr lang="es-AR" sz="1800" baseline="0" dirty="0">
                          <a:effectLst/>
                        </a:rPr>
                        <a:t> </a:t>
                      </a:r>
                      <a:r>
                        <a:rPr lang="es-AR" sz="1800" dirty="0">
                          <a:effectLst/>
                        </a:rPr>
                        <a:t>una declaración de una variable o una asignación de una variable a un valor, etc.</a:t>
                      </a:r>
                      <a:endParaRPr lang="es-ES" sz="18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tc>
                <a:extLst>
                  <a:ext uri="{0D108BD9-81ED-4DB2-BD59-A6C34878D82A}">
                    <a16:rowId xmlns:a16="http://schemas.microsoft.com/office/drawing/2014/main" xmlns="" val="2760107237"/>
                  </a:ext>
                </a:extLst>
              </a:tr>
              <a:tr h="898738">
                <a:tc>
                  <a:txBody>
                    <a:bodyPr/>
                    <a:lstStyle/>
                    <a:p>
                      <a:pPr algn="ctr">
                        <a:lnSpc>
                          <a:spcPct val="110000"/>
                        </a:lnSpc>
                        <a:spcAft>
                          <a:spcPts val="0"/>
                        </a:spcAft>
                      </a:pPr>
                      <a:r>
                        <a:rPr lang="es-AR" sz="1800" dirty="0">
                          <a:effectLst/>
                        </a:rPr>
                        <a:t>Decisión</a:t>
                      </a:r>
                      <a:endParaRPr lang="es-ES" sz="18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nchor="ctr"/>
                </a:tc>
                <a:tc>
                  <a:txBody>
                    <a:bodyPr/>
                    <a:lstStyle/>
                    <a:p>
                      <a:pPr algn="just">
                        <a:lnSpc>
                          <a:spcPct val="110000"/>
                        </a:lnSpc>
                        <a:spcAft>
                          <a:spcPts val="0"/>
                        </a:spcAft>
                      </a:pPr>
                      <a:endParaRPr lang="es-AR" sz="18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tc>
                <a:tc>
                  <a:txBody>
                    <a:bodyPr/>
                    <a:lstStyle/>
                    <a:p>
                      <a:pPr algn="just">
                        <a:lnSpc>
                          <a:spcPct val="110000"/>
                        </a:lnSpc>
                        <a:spcAft>
                          <a:spcPts val="0"/>
                        </a:spcAft>
                      </a:pPr>
                      <a:r>
                        <a:rPr lang="es-AR" sz="1800">
                          <a:effectLst/>
                        </a:rPr>
                        <a:t>Representa una condición: realiza comparaciones entre distintos valores. Al evaluar dicha condición puede dar como resultado dos posibles valores: verdadero o falso, en función de que si esa condición se cumple o no.</a:t>
                      </a:r>
                      <a:endParaRPr lang="es-ES" sz="180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tc>
                <a:extLst>
                  <a:ext uri="{0D108BD9-81ED-4DB2-BD59-A6C34878D82A}">
                    <a16:rowId xmlns:a16="http://schemas.microsoft.com/office/drawing/2014/main" xmlns="" val="2921371993"/>
                  </a:ext>
                </a:extLst>
              </a:tr>
              <a:tr h="535616">
                <a:tc>
                  <a:txBody>
                    <a:bodyPr/>
                    <a:lstStyle/>
                    <a:p>
                      <a:pPr algn="ctr">
                        <a:lnSpc>
                          <a:spcPct val="110000"/>
                        </a:lnSpc>
                        <a:spcAft>
                          <a:spcPts val="0"/>
                        </a:spcAft>
                      </a:pPr>
                      <a:r>
                        <a:rPr lang="es-AR" sz="1800" dirty="0">
                          <a:effectLst/>
                        </a:rPr>
                        <a:t>Salida</a:t>
                      </a:r>
                      <a:endParaRPr lang="es-ES" sz="18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nchor="ctr"/>
                </a:tc>
                <a:tc>
                  <a:txBody>
                    <a:bodyPr/>
                    <a:lstStyle/>
                    <a:p>
                      <a:pPr algn="just">
                        <a:lnSpc>
                          <a:spcPct val="110000"/>
                        </a:lnSpc>
                        <a:spcAft>
                          <a:spcPts val="0"/>
                        </a:spcAft>
                      </a:pPr>
                      <a:endParaRPr lang="es-ES" sz="18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tc>
                <a:tc>
                  <a:txBody>
                    <a:bodyPr/>
                    <a:lstStyle/>
                    <a:p>
                      <a:pPr algn="just">
                        <a:lnSpc>
                          <a:spcPct val="110000"/>
                        </a:lnSpc>
                        <a:spcAft>
                          <a:spcPts val="0"/>
                        </a:spcAft>
                      </a:pPr>
                      <a:r>
                        <a:rPr lang="es-AR" sz="1800" dirty="0">
                          <a:effectLst/>
                        </a:rPr>
                        <a:t>Representa la salida de datos o resultados. Sirve para representar los mensajes que el sistema le muestra al usuario por pantalla.</a:t>
                      </a:r>
                      <a:endParaRPr lang="es-ES" sz="18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tc>
                <a:extLst>
                  <a:ext uri="{0D108BD9-81ED-4DB2-BD59-A6C34878D82A}">
                    <a16:rowId xmlns:a16="http://schemas.microsoft.com/office/drawing/2014/main" xmlns="" val="4127635367"/>
                  </a:ext>
                </a:extLst>
              </a:tr>
            </a:tbl>
          </a:graphicData>
        </a:graphic>
      </p:graphicFrame>
      <p:sp>
        <p:nvSpPr>
          <p:cNvPr id="8" name="Diagrama de flujo: terminador 7"/>
          <p:cNvSpPr/>
          <p:nvPr/>
        </p:nvSpPr>
        <p:spPr>
          <a:xfrm>
            <a:off x="2079179" y="3169717"/>
            <a:ext cx="962025" cy="34290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9" name="Diagrama de flujo: datos 8"/>
          <p:cNvSpPr/>
          <p:nvPr/>
        </p:nvSpPr>
        <p:spPr>
          <a:xfrm>
            <a:off x="2022028" y="3895233"/>
            <a:ext cx="1076325" cy="36195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10" name="Diagrama de flujo: proceso 9"/>
          <p:cNvSpPr/>
          <p:nvPr/>
        </p:nvSpPr>
        <p:spPr>
          <a:xfrm>
            <a:off x="2106829" y="4616474"/>
            <a:ext cx="962025" cy="39052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11" name="Rombo 10"/>
          <p:cNvSpPr/>
          <p:nvPr/>
        </p:nvSpPr>
        <p:spPr>
          <a:xfrm>
            <a:off x="2207568" y="5367362"/>
            <a:ext cx="685800" cy="62865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12" name="Diagrama de flujo: documento 11"/>
          <p:cNvSpPr/>
          <p:nvPr/>
        </p:nvSpPr>
        <p:spPr>
          <a:xfrm>
            <a:off x="2207568" y="6237312"/>
            <a:ext cx="864832" cy="382346"/>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6" name="Flecha izquierda 5"/>
          <p:cNvSpPr/>
          <p:nvPr/>
        </p:nvSpPr>
        <p:spPr>
          <a:xfrm flipH="1">
            <a:off x="6888088" y="1484784"/>
            <a:ext cx="504056" cy="288032"/>
          </a:xfrm>
          <a:prstGeom prst="leftArrow">
            <a:avLst/>
          </a:prstGeom>
          <a:solidFill>
            <a:schemeClr val="accent2"/>
          </a:solidFill>
          <a:ln>
            <a:solidFill>
              <a:schemeClr val="accent2"/>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1431" tIns="333223" rIns="11430" bIns="333221" spcCol="1270" rtlCol="0" anchor="ctr"/>
          <a:lstStyle/>
          <a:p>
            <a:pPr algn="ctr" defTabSz="800100">
              <a:lnSpc>
                <a:spcPct val="90000"/>
              </a:lnSpc>
              <a:spcAft>
                <a:spcPct val="35000"/>
              </a:spcAft>
            </a:pPr>
            <a:endParaRPr lang="es-AR" sz="1800"/>
          </a:p>
        </p:txBody>
      </p:sp>
    </p:spTree>
    <p:extLst>
      <p:ext uri="{BB962C8B-B14F-4D97-AF65-F5344CB8AC3E}">
        <p14:creationId xmlns:p14="http://schemas.microsoft.com/office/powerpoint/2010/main" val="17755587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623392" y="1650892"/>
            <a:ext cx="7066681" cy="584775"/>
          </a:xfrm>
          <a:prstGeom prst="rect">
            <a:avLst/>
          </a:prstGeom>
          <a:noFill/>
        </p:spPr>
        <p:txBody>
          <a:bodyPr wrap="square" rtlCol="0">
            <a:spAutoFit/>
          </a:bodyPr>
          <a:lstStyle/>
          <a:p>
            <a:r>
              <a:rPr lang="es-ES" sz="3200" b="1" dirty="0"/>
              <a:t>REPRESENTACIÓN DE ALGORITMOS</a:t>
            </a:r>
          </a:p>
        </p:txBody>
      </p:sp>
      <p:sp>
        <p:nvSpPr>
          <p:cNvPr id="2" name="CuadroTexto 1"/>
          <p:cNvSpPr txBox="1"/>
          <p:nvPr/>
        </p:nvSpPr>
        <p:spPr>
          <a:xfrm>
            <a:off x="7690073" y="1675811"/>
            <a:ext cx="3024336" cy="523220"/>
          </a:xfrm>
          <a:prstGeom prst="rect">
            <a:avLst/>
          </a:prstGeom>
          <a:noFill/>
        </p:spPr>
        <p:txBody>
          <a:bodyPr wrap="square" rtlCol="0">
            <a:spAutoFit/>
          </a:bodyPr>
          <a:lstStyle/>
          <a:p>
            <a:r>
              <a:rPr lang="es-AR" sz="2800" b="1" dirty="0"/>
              <a:t>Pseudocódigo</a:t>
            </a:r>
            <a:endParaRPr lang="es-ES" sz="2800" dirty="0"/>
          </a:p>
        </p:txBody>
      </p:sp>
      <p:sp>
        <p:nvSpPr>
          <p:cNvPr id="6" name="Rectángulo 5"/>
          <p:cNvSpPr/>
          <p:nvPr/>
        </p:nvSpPr>
        <p:spPr>
          <a:xfrm>
            <a:off x="2279576" y="3068960"/>
            <a:ext cx="8928992" cy="3046988"/>
          </a:xfrm>
          <a:prstGeom prst="rect">
            <a:avLst/>
          </a:prstGeom>
        </p:spPr>
        <p:txBody>
          <a:bodyPr wrap="square">
            <a:spAutoFit/>
          </a:bodyPr>
          <a:lstStyle/>
          <a:p>
            <a:r>
              <a:rPr lang="es-ES" sz="2400" dirty="0">
                <a:latin typeface="Consolas" panose="020B0609020204030204" pitchFamily="49" charset="0"/>
              </a:rPr>
              <a:t>INICIO </a:t>
            </a:r>
            <a:r>
              <a:rPr lang="es-ES" sz="2400" dirty="0" err="1">
                <a:latin typeface="Consolas" panose="020B0609020204030204" pitchFamily="49" charset="0"/>
              </a:rPr>
              <a:t>restaEnteros</a:t>
            </a:r>
            <a:endParaRPr lang="es-ES" sz="2400" dirty="0">
              <a:latin typeface="Consolas" panose="020B0609020204030204" pitchFamily="49" charset="0"/>
            </a:endParaRPr>
          </a:p>
          <a:p>
            <a:r>
              <a:rPr lang="es-ES" sz="2400" dirty="0">
                <a:latin typeface="Consolas" panose="020B0609020204030204" pitchFamily="49" charset="0"/>
              </a:rPr>
              <a:t>	ENTERO numero1</a:t>
            </a:r>
          </a:p>
          <a:p>
            <a:r>
              <a:rPr lang="es-ES" sz="2400" dirty="0">
                <a:latin typeface="Consolas" panose="020B0609020204030204" pitchFamily="49" charset="0"/>
              </a:rPr>
              <a:t>	ENTERO numero2</a:t>
            </a:r>
          </a:p>
          <a:p>
            <a:r>
              <a:rPr lang="es-ES" sz="2400" dirty="0">
                <a:latin typeface="Consolas" panose="020B0609020204030204" pitchFamily="49" charset="0"/>
              </a:rPr>
              <a:t>	IMPRIMIR “Ingrese el primer número”</a:t>
            </a:r>
          </a:p>
          <a:p>
            <a:r>
              <a:rPr lang="es-ES" sz="2400" dirty="0">
                <a:latin typeface="Consolas" panose="020B0609020204030204" pitchFamily="49" charset="0"/>
              </a:rPr>
              <a:t>	IMPRIMIR “Ingrese el segundo número”</a:t>
            </a:r>
          </a:p>
          <a:p>
            <a:r>
              <a:rPr lang="es-ES" sz="2400" dirty="0">
                <a:latin typeface="Consolas" panose="020B0609020204030204" pitchFamily="49" charset="0"/>
              </a:rPr>
              <a:t>	ENTERO resta = numero1-numero2</a:t>
            </a:r>
          </a:p>
          <a:p>
            <a:r>
              <a:rPr lang="es-ES" sz="2400" dirty="0">
                <a:latin typeface="Consolas" panose="020B0609020204030204" pitchFamily="49" charset="0"/>
              </a:rPr>
              <a:t>	IMPRIMIR “El resultado de la resta es” + resta</a:t>
            </a:r>
          </a:p>
          <a:p>
            <a:r>
              <a:rPr lang="es-ES" sz="2400" dirty="0">
                <a:latin typeface="Consolas" panose="020B0609020204030204" pitchFamily="49" charset="0"/>
              </a:rPr>
              <a:t>FIN</a:t>
            </a:r>
          </a:p>
        </p:txBody>
      </p:sp>
      <p:sp>
        <p:nvSpPr>
          <p:cNvPr id="7"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sp>
        <p:nvSpPr>
          <p:cNvPr id="8" name="Flecha izquierda 7"/>
          <p:cNvSpPr/>
          <p:nvPr/>
        </p:nvSpPr>
        <p:spPr>
          <a:xfrm flipH="1">
            <a:off x="6888088" y="1799263"/>
            <a:ext cx="504056" cy="288032"/>
          </a:xfrm>
          <a:prstGeom prst="leftArrow">
            <a:avLst/>
          </a:prstGeom>
          <a:solidFill>
            <a:schemeClr val="accent2"/>
          </a:solidFill>
          <a:ln>
            <a:solidFill>
              <a:schemeClr val="accent2"/>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1431" tIns="333223" rIns="11430" bIns="333221" spcCol="1270" rtlCol="0" anchor="ctr"/>
          <a:lstStyle/>
          <a:p>
            <a:pPr algn="ctr" defTabSz="800100">
              <a:lnSpc>
                <a:spcPct val="90000"/>
              </a:lnSpc>
              <a:spcAft>
                <a:spcPct val="35000"/>
              </a:spcAft>
            </a:pPr>
            <a:endParaRPr lang="es-AR" sz="1800"/>
          </a:p>
        </p:txBody>
      </p:sp>
    </p:spTree>
    <p:extLst>
      <p:ext uri="{BB962C8B-B14F-4D97-AF65-F5344CB8AC3E}">
        <p14:creationId xmlns:p14="http://schemas.microsoft.com/office/powerpoint/2010/main" val="31951349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613496" y="1650892"/>
            <a:ext cx="5338488" cy="584775"/>
          </a:xfrm>
          <a:prstGeom prst="rect">
            <a:avLst/>
          </a:prstGeom>
          <a:noFill/>
        </p:spPr>
        <p:txBody>
          <a:bodyPr wrap="square" rtlCol="0">
            <a:spAutoFit/>
          </a:bodyPr>
          <a:lstStyle/>
          <a:p>
            <a:r>
              <a:rPr lang="es-ES" sz="3200" b="1" dirty="0"/>
              <a:t>VALIDACIÓN DE ALGORITMOS</a:t>
            </a:r>
          </a:p>
        </p:txBody>
      </p:sp>
      <p:sp>
        <p:nvSpPr>
          <p:cNvPr id="2" name="CuadroTexto 1"/>
          <p:cNvSpPr txBox="1"/>
          <p:nvPr/>
        </p:nvSpPr>
        <p:spPr>
          <a:xfrm>
            <a:off x="604942" y="2312090"/>
            <a:ext cx="7723306" cy="5078313"/>
          </a:xfrm>
          <a:prstGeom prst="rect">
            <a:avLst/>
          </a:prstGeom>
          <a:noFill/>
        </p:spPr>
        <p:txBody>
          <a:bodyPr wrap="square" rtlCol="0">
            <a:spAutoFit/>
          </a:bodyPr>
          <a:lstStyle/>
          <a:p>
            <a:pPr marL="285750" indent="-285750">
              <a:buFont typeface="Wingdings" panose="05000000000000000000" pitchFamily="2" charset="2"/>
              <a:buChar char="ü"/>
            </a:pPr>
            <a:r>
              <a:rPr lang="es-AR" sz="2800" b="1" dirty="0"/>
              <a:t>Pruebas de Escritorio</a:t>
            </a:r>
          </a:p>
          <a:p>
            <a:pPr marL="742950" lvl="1" indent="-285750">
              <a:buFont typeface="Wingdings" panose="05000000000000000000" pitchFamily="2" charset="2"/>
              <a:buChar char="§"/>
            </a:pPr>
            <a:r>
              <a:rPr lang="es-AR" sz="2400" dirty="0"/>
              <a:t>Sirve para validar un algoritmo, utilizando datos reales.</a:t>
            </a:r>
          </a:p>
          <a:p>
            <a:pPr marL="742950" lvl="1" indent="-285750">
              <a:buFont typeface="Wingdings" panose="05000000000000000000" pitchFamily="2" charset="2"/>
              <a:buChar char="§"/>
            </a:pPr>
            <a:r>
              <a:rPr lang="es-AR" sz="2400" dirty="0"/>
              <a:t>Consiste en hacer seguimiento de un algoritmo </a:t>
            </a:r>
            <a:r>
              <a:rPr lang="es-AR" sz="2400" b="1" dirty="0"/>
              <a:t>recorriendo las sentencias secuencialmente</a:t>
            </a:r>
            <a:r>
              <a:rPr lang="es-AR" sz="2400" dirty="0"/>
              <a:t>, simulando el funcionamiento de la computadora.</a:t>
            </a:r>
          </a:p>
          <a:p>
            <a:pPr marL="742950" lvl="1" indent="-285750">
              <a:buFont typeface="Wingdings" panose="05000000000000000000" pitchFamily="2" charset="2"/>
              <a:buChar char="§"/>
            </a:pPr>
            <a:r>
              <a:rPr lang="es-AR" sz="2400" dirty="0"/>
              <a:t>Se debe identificar las variables de </a:t>
            </a:r>
            <a:r>
              <a:rPr lang="es-AR" sz="2400" b="1" dirty="0"/>
              <a:t>entrada</a:t>
            </a:r>
            <a:r>
              <a:rPr lang="es-AR" sz="2400" dirty="0"/>
              <a:t>, cuáles son las variables </a:t>
            </a:r>
            <a:r>
              <a:rPr lang="es-AR" sz="2400" b="1" dirty="0"/>
              <a:t>auxiliares </a:t>
            </a:r>
            <a:r>
              <a:rPr lang="es-AR" sz="2400" dirty="0"/>
              <a:t>y cuáles son las variables de</a:t>
            </a:r>
            <a:r>
              <a:rPr lang="es-AR" sz="2400" b="1" dirty="0"/>
              <a:t> salida. </a:t>
            </a:r>
          </a:p>
          <a:p>
            <a:pPr marL="742950" lvl="1" indent="-285750">
              <a:buFont typeface="Wingdings" panose="05000000000000000000" pitchFamily="2" charset="2"/>
              <a:buChar char="§"/>
            </a:pPr>
            <a:r>
              <a:rPr lang="es-AR" sz="2400" dirty="0"/>
              <a:t>A medida que se van recorriendo las líneas se anotan en una </a:t>
            </a:r>
            <a:r>
              <a:rPr lang="es-AR" sz="2400" b="1" dirty="0"/>
              <a:t>tabla auxiliar </a:t>
            </a:r>
            <a:r>
              <a:rPr lang="es-AR" sz="2400" dirty="0"/>
              <a:t>los valores que van tomando las variables.</a:t>
            </a:r>
          </a:p>
          <a:p>
            <a:pPr marL="742950" lvl="1" indent="-285750">
              <a:buFont typeface="Wingdings" panose="05000000000000000000" pitchFamily="2" charset="2"/>
              <a:buChar char="§"/>
            </a:pPr>
            <a:endParaRPr lang="es-AR" sz="2400" dirty="0"/>
          </a:p>
          <a:p>
            <a:pPr marL="742950" lvl="1" indent="-285750">
              <a:buFont typeface="Wingdings" panose="05000000000000000000" pitchFamily="2" charset="2"/>
              <a:buChar char="§"/>
            </a:pPr>
            <a:endParaRPr lang="es-ES" sz="3200" dirty="0"/>
          </a:p>
        </p:txBody>
      </p:sp>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graphicFrame>
        <p:nvGraphicFramePr>
          <p:cNvPr id="3" name="Tabla 2"/>
          <p:cNvGraphicFramePr>
            <a:graphicFrameLocks noGrp="1"/>
          </p:cNvGraphicFramePr>
          <p:nvPr>
            <p:extLst>
              <p:ext uri="{D42A27DB-BD31-4B8C-83A1-F6EECF244321}">
                <p14:modId xmlns:p14="http://schemas.microsoft.com/office/powerpoint/2010/main" val="1126580106"/>
              </p:ext>
            </p:extLst>
          </p:nvPr>
        </p:nvGraphicFramePr>
        <p:xfrm>
          <a:off x="8303627" y="3068960"/>
          <a:ext cx="3813456" cy="1589606"/>
        </p:xfrm>
        <a:graphic>
          <a:graphicData uri="http://schemas.openxmlformats.org/drawingml/2006/table">
            <a:tbl>
              <a:tblPr firstRow="1" bandRow="1">
                <a:tableStyleId>{F5AB1C69-6EDB-4FF4-983F-18BD219EF322}</a:tableStyleId>
              </a:tblPr>
              <a:tblGrid>
                <a:gridCol w="1906728">
                  <a:extLst>
                    <a:ext uri="{9D8B030D-6E8A-4147-A177-3AD203B41FA5}">
                      <a16:colId xmlns:a16="http://schemas.microsoft.com/office/drawing/2014/main" xmlns="" val="2390681228"/>
                    </a:ext>
                  </a:extLst>
                </a:gridCol>
                <a:gridCol w="1906728">
                  <a:extLst>
                    <a:ext uri="{9D8B030D-6E8A-4147-A177-3AD203B41FA5}">
                      <a16:colId xmlns:a16="http://schemas.microsoft.com/office/drawing/2014/main" xmlns="" val="1117046916"/>
                    </a:ext>
                  </a:extLst>
                </a:gridCol>
              </a:tblGrid>
              <a:tr h="477086">
                <a:tc gridSpan="2">
                  <a:txBody>
                    <a:bodyPr/>
                    <a:lstStyle/>
                    <a:p>
                      <a:pPr algn="ctr"/>
                      <a:r>
                        <a:rPr lang="es-ES" dirty="0"/>
                        <a:t>Entrada</a:t>
                      </a:r>
                    </a:p>
                  </a:txBody>
                  <a:tcPr/>
                </a:tc>
                <a:tc hMerge="1">
                  <a:txBody>
                    <a:bodyPr/>
                    <a:lstStyle/>
                    <a:p>
                      <a:endParaRPr lang="es-ES" dirty="0"/>
                    </a:p>
                  </a:txBody>
                  <a:tcPr/>
                </a:tc>
                <a:extLst>
                  <a:ext uri="{0D108BD9-81ED-4DB2-BD59-A6C34878D82A}">
                    <a16:rowId xmlns:a16="http://schemas.microsoft.com/office/drawing/2014/main" xmlns="" val="3724483062"/>
                  </a:ext>
                </a:extLst>
              </a:tr>
              <a:tr h="370840">
                <a:tc>
                  <a:txBody>
                    <a:bodyPr/>
                    <a:lstStyle/>
                    <a:p>
                      <a:r>
                        <a:rPr lang="es-ES" dirty="0"/>
                        <a:t>Numero1 (entero)</a:t>
                      </a:r>
                    </a:p>
                  </a:txBody>
                  <a:tcPr/>
                </a:tc>
                <a:tc>
                  <a:txBody>
                    <a:bodyPr/>
                    <a:lstStyle/>
                    <a:p>
                      <a:r>
                        <a:rPr lang="es-ES" dirty="0"/>
                        <a:t>Numero2 (entero)</a:t>
                      </a:r>
                    </a:p>
                  </a:txBody>
                  <a:tcPr/>
                </a:tc>
                <a:extLst>
                  <a:ext uri="{0D108BD9-81ED-4DB2-BD59-A6C34878D82A}">
                    <a16:rowId xmlns:a16="http://schemas.microsoft.com/office/drawing/2014/main" xmlns="" val="2664021702"/>
                  </a:ext>
                </a:extLst>
              </a:tr>
              <a:tr h="370840">
                <a:tc>
                  <a:txBody>
                    <a:bodyPr/>
                    <a:lstStyle/>
                    <a:p>
                      <a:r>
                        <a:rPr lang="es-ES" dirty="0"/>
                        <a:t>10</a:t>
                      </a:r>
                    </a:p>
                  </a:txBody>
                  <a:tcPr/>
                </a:tc>
                <a:tc>
                  <a:txBody>
                    <a:bodyPr/>
                    <a:lstStyle/>
                    <a:p>
                      <a:r>
                        <a:rPr lang="es-ES" dirty="0"/>
                        <a:t>2</a:t>
                      </a:r>
                    </a:p>
                  </a:txBody>
                  <a:tcPr/>
                </a:tc>
                <a:extLst>
                  <a:ext uri="{0D108BD9-81ED-4DB2-BD59-A6C34878D82A}">
                    <a16:rowId xmlns:a16="http://schemas.microsoft.com/office/drawing/2014/main" xmlns="" val="3342648018"/>
                  </a:ext>
                </a:extLst>
              </a:tr>
              <a:tr h="370840">
                <a:tc>
                  <a:txBody>
                    <a:bodyPr/>
                    <a:lstStyle/>
                    <a:p>
                      <a:r>
                        <a:rPr lang="es-ES" dirty="0"/>
                        <a:t>200</a:t>
                      </a:r>
                    </a:p>
                  </a:txBody>
                  <a:tcPr/>
                </a:tc>
                <a:tc>
                  <a:txBody>
                    <a:bodyPr/>
                    <a:lstStyle/>
                    <a:p>
                      <a:r>
                        <a:rPr lang="es-ES" dirty="0"/>
                        <a:t>50</a:t>
                      </a:r>
                    </a:p>
                  </a:txBody>
                  <a:tcPr/>
                </a:tc>
                <a:extLst>
                  <a:ext uri="{0D108BD9-81ED-4DB2-BD59-A6C34878D82A}">
                    <a16:rowId xmlns:a16="http://schemas.microsoft.com/office/drawing/2014/main" xmlns="" val="4224776224"/>
                  </a:ext>
                </a:extLst>
              </a:tr>
            </a:tbl>
          </a:graphicData>
        </a:graphic>
      </p:graphicFrame>
      <p:graphicFrame>
        <p:nvGraphicFramePr>
          <p:cNvPr id="6" name="Tabla 5"/>
          <p:cNvGraphicFramePr>
            <a:graphicFrameLocks noGrp="1"/>
          </p:cNvGraphicFramePr>
          <p:nvPr>
            <p:extLst>
              <p:ext uri="{D42A27DB-BD31-4B8C-83A1-F6EECF244321}">
                <p14:modId xmlns:p14="http://schemas.microsoft.com/office/powerpoint/2010/main" val="2397337647"/>
              </p:ext>
            </p:extLst>
          </p:nvPr>
        </p:nvGraphicFramePr>
        <p:xfrm>
          <a:off x="9256991" y="4876862"/>
          <a:ext cx="1906728" cy="1589606"/>
        </p:xfrm>
        <a:graphic>
          <a:graphicData uri="http://schemas.openxmlformats.org/drawingml/2006/table">
            <a:tbl>
              <a:tblPr firstRow="1" bandRow="1">
                <a:tableStyleId>{93296810-A885-4BE3-A3E7-6D5BEEA58F35}</a:tableStyleId>
              </a:tblPr>
              <a:tblGrid>
                <a:gridCol w="1906728">
                  <a:extLst>
                    <a:ext uri="{9D8B030D-6E8A-4147-A177-3AD203B41FA5}">
                      <a16:colId xmlns:a16="http://schemas.microsoft.com/office/drawing/2014/main" xmlns="" val="2819267497"/>
                    </a:ext>
                  </a:extLst>
                </a:gridCol>
              </a:tblGrid>
              <a:tr h="477086">
                <a:tc>
                  <a:txBody>
                    <a:bodyPr/>
                    <a:lstStyle/>
                    <a:p>
                      <a:pPr algn="ctr"/>
                      <a:r>
                        <a:rPr lang="es-ES" dirty="0"/>
                        <a:t>Salida</a:t>
                      </a:r>
                    </a:p>
                  </a:txBody>
                  <a:tcPr/>
                </a:tc>
                <a:extLst>
                  <a:ext uri="{0D108BD9-81ED-4DB2-BD59-A6C34878D82A}">
                    <a16:rowId xmlns:a16="http://schemas.microsoft.com/office/drawing/2014/main" xmlns="" val="1610967925"/>
                  </a:ext>
                </a:extLst>
              </a:tr>
              <a:tr h="370840">
                <a:tc>
                  <a:txBody>
                    <a:bodyPr/>
                    <a:lstStyle/>
                    <a:p>
                      <a:r>
                        <a:rPr lang="es-ES" dirty="0"/>
                        <a:t>Resta (entero)</a:t>
                      </a:r>
                    </a:p>
                  </a:txBody>
                  <a:tcPr/>
                </a:tc>
                <a:extLst>
                  <a:ext uri="{0D108BD9-81ED-4DB2-BD59-A6C34878D82A}">
                    <a16:rowId xmlns:a16="http://schemas.microsoft.com/office/drawing/2014/main" xmlns="" val="2683844637"/>
                  </a:ext>
                </a:extLst>
              </a:tr>
              <a:tr h="370840">
                <a:tc>
                  <a:txBody>
                    <a:bodyPr/>
                    <a:lstStyle/>
                    <a:p>
                      <a:r>
                        <a:rPr lang="es-ES" dirty="0"/>
                        <a:t>10-2 = 8</a:t>
                      </a:r>
                    </a:p>
                  </a:txBody>
                  <a:tcPr/>
                </a:tc>
                <a:extLst>
                  <a:ext uri="{0D108BD9-81ED-4DB2-BD59-A6C34878D82A}">
                    <a16:rowId xmlns:a16="http://schemas.microsoft.com/office/drawing/2014/main" xmlns="" val="3525935253"/>
                  </a:ext>
                </a:extLst>
              </a:tr>
              <a:tr h="370840">
                <a:tc>
                  <a:txBody>
                    <a:bodyPr/>
                    <a:lstStyle/>
                    <a:p>
                      <a:r>
                        <a:rPr lang="es-ES" dirty="0"/>
                        <a:t>200-50=150</a:t>
                      </a:r>
                    </a:p>
                  </a:txBody>
                  <a:tcPr/>
                </a:tc>
                <a:extLst>
                  <a:ext uri="{0D108BD9-81ED-4DB2-BD59-A6C34878D82A}">
                    <a16:rowId xmlns:a16="http://schemas.microsoft.com/office/drawing/2014/main" xmlns="" val="321965422"/>
                  </a:ext>
                </a:extLst>
              </a:tr>
            </a:tbl>
          </a:graphicData>
        </a:graphic>
      </p:graphicFrame>
      <p:sp>
        <p:nvSpPr>
          <p:cNvPr id="7" name="CuadroTexto 6"/>
          <p:cNvSpPr txBox="1"/>
          <p:nvPr/>
        </p:nvSpPr>
        <p:spPr>
          <a:xfrm>
            <a:off x="9135402" y="1886628"/>
            <a:ext cx="2041874" cy="830997"/>
          </a:xfrm>
          <a:prstGeom prst="wedgeRectCallout">
            <a:avLst>
              <a:gd name="adj1" fmla="val -21633"/>
              <a:gd name="adj2" fmla="val 74290"/>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sz="2400" b="1" dirty="0"/>
              <a:t>Ejemplo para: </a:t>
            </a:r>
            <a:r>
              <a:rPr lang="es-ES" sz="2400" b="1" dirty="0" err="1"/>
              <a:t>restaEnteros</a:t>
            </a:r>
            <a:endParaRPr lang="es-ES" sz="2400" dirty="0"/>
          </a:p>
        </p:txBody>
      </p:sp>
    </p:spTree>
    <p:extLst>
      <p:ext uri="{BB962C8B-B14F-4D97-AF65-F5344CB8AC3E}">
        <p14:creationId xmlns:p14="http://schemas.microsoft.com/office/powerpoint/2010/main" val="40749173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uadroTexto 3"/>
          <p:cNvSpPr txBox="1"/>
          <p:nvPr/>
        </p:nvSpPr>
        <p:spPr>
          <a:xfrm>
            <a:off x="551384" y="1650892"/>
            <a:ext cx="7066681" cy="584775"/>
          </a:xfrm>
          <a:prstGeom prst="rect">
            <a:avLst/>
          </a:prstGeom>
          <a:noFill/>
        </p:spPr>
        <p:txBody>
          <a:bodyPr wrap="square" rtlCol="0">
            <a:spAutoFit/>
          </a:bodyPr>
          <a:lstStyle/>
          <a:p>
            <a:r>
              <a:rPr lang="es-ES" sz="3200" b="1" dirty="0"/>
              <a:t>CONSTRUCCIÓN DE UN PROGRAMA:</a:t>
            </a:r>
          </a:p>
        </p:txBody>
      </p:sp>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graphicFrame>
        <p:nvGraphicFramePr>
          <p:cNvPr id="2" name="Diagrama 1"/>
          <p:cNvGraphicFramePr/>
          <p:nvPr>
            <p:extLst>
              <p:ext uri="{D42A27DB-BD31-4B8C-83A1-F6EECF244321}">
                <p14:modId xmlns:p14="http://schemas.microsoft.com/office/powerpoint/2010/main" val="3729624643"/>
              </p:ext>
            </p:extLst>
          </p:nvPr>
        </p:nvGraphicFramePr>
        <p:xfrm>
          <a:off x="551384" y="2235666"/>
          <a:ext cx="11161240" cy="4361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uadroTexto 2"/>
          <p:cNvSpPr txBox="1"/>
          <p:nvPr/>
        </p:nvSpPr>
        <p:spPr>
          <a:xfrm>
            <a:off x="5222092" y="5627856"/>
            <a:ext cx="2376264" cy="646331"/>
          </a:xfrm>
          <a:prstGeom prst="rect">
            <a:avLst/>
          </a:prstGeom>
          <a:noFill/>
        </p:spPr>
        <p:txBody>
          <a:bodyPr wrap="square" rtlCol="0">
            <a:spAutoFit/>
          </a:bodyPr>
          <a:lstStyle/>
          <a:p>
            <a:pPr marL="285750" indent="-285750">
              <a:buFont typeface="Wingdings" panose="05000000000000000000" pitchFamily="2" charset="2"/>
              <a:buChar char="ü"/>
            </a:pPr>
            <a:r>
              <a:rPr lang="es-ES" dirty="0"/>
              <a:t>Diagramas de Flujo</a:t>
            </a:r>
          </a:p>
          <a:p>
            <a:pPr marL="285750" indent="-285750">
              <a:buFont typeface="Wingdings" panose="05000000000000000000" pitchFamily="2" charset="2"/>
              <a:buChar char="ü"/>
            </a:pPr>
            <a:r>
              <a:rPr lang="es-ES" dirty="0"/>
              <a:t>Pseudocódigo</a:t>
            </a:r>
          </a:p>
        </p:txBody>
      </p:sp>
      <p:sp>
        <p:nvSpPr>
          <p:cNvPr id="6" name="CuadroTexto 5"/>
          <p:cNvSpPr txBox="1"/>
          <p:nvPr/>
        </p:nvSpPr>
        <p:spPr>
          <a:xfrm>
            <a:off x="9318072" y="4581128"/>
            <a:ext cx="2855639" cy="923330"/>
          </a:xfrm>
          <a:prstGeom prst="rect">
            <a:avLst/>
          </a:prstGeom>
          <a:noFill/>
        </p:spPr>
        <p:txBody>
          <a:bodyPr wrap="square" rtlCol="0">
            <a:spAutoFit/>
          </a:bodyPr>
          <a:lstStyle/>
          <a:p>
            <a:pPr marL="285750" indent="-285750">
              <a:buFont typeface="Wingdings" panose="05000000000000000000" pitchFamily="2" charset="2"/>
              <a:buChar char="ü"/>
            </a:pPr>
            <a:r>
              <a:rPr lang="es-ES" dirty="0"/>
              <a:t>Pruebas de Escritorio.</a:t>
            </a:r>
          </a:p>
          <a:p>
            <a:pPr marL="285750" indent="-285750">
              <a:buFont typeface="Wingdings" panose="05000000000000000000" pitchFamily="2" charset="2"/>
              <a:buChar char="ü"/>
            </a:pPr>
            <a:r>
              <a:rPr lang="es-ES" dirty="0"/>
              <a:t>Pruebas ayudadas con Programas de Desarrollo</a:t>
            </a:r>
          </a:p>
        </p:txBody>
      </p:sp>
    </p:spTree>
    <p:extLst>
      <p:ext uri="{BB962C8B-B14F-4D97-AF65-F5344CB8AC3E}">
        <p14:creationId xmlns:p14="http://schemas.microsoft.com/office/powerpoint/2010/main" val="40182918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pic>
        <p:nvPicPr>
          <p:cNvPr id="7" name="Imagen 6"/>
          <p:cNvPicPr>
            <a:picLocks noChangeAspect="1"/>
          </p:cNvPicPr>
          <p:nvPr/>
        </p:nvPicPr>
        <p:blipFill rotWithShape="1">
          <a:blip r:embed="rId2">
            <a:lum bright="-20000" contrast="40000"/>
          </a:blip>
          <a:srcRect l="21513" t="5901" r="3344" b="3485"/>
          <a:stretch/>
        </p:blipFill>
        <p:spPr>
          <a:xfrm>
            <a:off x="609342" y="2489967"/>
            <a:ext cx="6768752" cy="3825816"/>
          </a:xfrm>
          <a:prstGeom prst="rect">
            <a:avLst/>
          </a:prstGeom>
        </p:spPr>
      </p:pic>
      <p:sp>
        <p:nvSpPr>
          <p:cNvPr id="8" name="CuadroTexto 7"/>
          <p:cNvSpPr txBox="1"/>
          <p:nvPr/>
        </p:nvSpPr>
        <p:spPr>
          <a:xfrm>
            <a:off x="7509519" y="5098060"/>
            <a:ext cx="4248472" cy="1508105"/>
          </a:xfrm>
          <a:prstGeom prst="rect">
            <a:avLst/>
          </a:prstGeom>
          <a:noFill/>
        </p:spPr>
        <p:txBody>
          <a:bodyPr wrap="square" rtlCol="0">
            <a:spAutoFit/>
          </a:bodyPr>
          <a:lstStyle/>
          <a:p>
            <a:pPr algn="just"/>
            <a:r>
              <a:rPr lang="es-AR" sz="3200" b="1" i="1" dirty="0"/>
              <a:t>Direcciones de memoria con un valor: </a:t>
            </a:r>
            <a:r>
              <a:rPr lang="es-AR" sz="2800" dirty="0"/>
              <a:t>un número, una letra, o valor nulo. </a:t>
            </a:r>
            <a:endParaRPr lang="es-ES" sz="2800" dirty="0"/>
          </a:p>
        </p:txBody>
      </p:sp>
      <p:sp>
        <p:nvSpPr>
          <p:cNvPr id="10" name="CuadroTexto 9"/>
          <p:cNvSpPr txBox="1"/>
          <p:nvPr/>
        </p:nvSpPr>
        <p:spPr>
          <a:xfrm>
            <a:off x="551384" y="1650892"/>
            <a:ext cx="7066681" cy="584775"/>
          </a:xfrm>
          <a:prstGeom prst="rect">
            <a:avLst/>
          </a:prstGeom>
          <a:noFill/>
        </p:spPr>
        <p:txBody>
          <a:bodyPr wrap="square" rtlCol="0">
            <a:spAutoFit/>
          </a:bodyPr>
          <a:lstStyle/>
          <a:p>
            <a:r>
              <a:rPr lang="es-ES" sz="3200" b="1" dirty="0"/>
              <a:t>ELEMENTOS DE UN PROGRAMA</a:t>
            </a:r>
          </a:p>
        </p:txBody>
      </p:sp>
      <p:grpSp>
        <p:nvGrpSpPr>
          <p:cNvPr id="11" name="Grupo 10"/>
          <p:cNvGrpSpPr/>
          <p:nvPr/>
        </p:nvGrpSpPr>
        <p:grpSpPr>
          <a:xfrm>
            <a:off x="8275898" y="2235667"/>
            <a:ext cx="2715713" cy="935415"/>
            <a:chOff x="0" y="225925"/>
            <a:chExt cx="2324092" cy="935415"/>
          </a:xfrm>
        </p:grpSpPr>
        <p:sp>
          <p:nvSpPr>
            <p:cNvPr id="12" name="Rectángulo redondeado 11"/>
            <p:cNvSpPr/>
            <p:nvPr/>
          </p:nvSpPr>
          <p:spPr>
            <a:xfrm>
              <a:off x="0" y="225925"/>
              <a:ext cx="2324092" cy="935415"/>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CuadroTexto 12"/>
            <p:cNvSpPr txBox="1"/>
            <p:nvPr/>
          </p:nvSpPr>
          <p:spPr>
            <a:xfrm>
              <a:off x="45663" y="271588"/>
              <a:ext cx="2232766" cy="844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algn="ctr" defTabSz="1733550">
                <a:lnSpc>
                  <a:spcPct val="90000"/>
                </a:lnSpc>
                <a:spcBef>
                  <a:spcPct val="0"/>
                </a:spcBef>
                <a:spcAft>
                  <a:spcPct val="35000"/>
                </a:spcAft>
              </a:pPr>
              <a:r>
                <a:rPr lang="es-ES" sz="3900" dirty="0"/>
                <a:t>Variables</a:t>
              </a:r>
            </a:p>
          </p:txBody>
        </p:sp>
      </p:grpSp>
      <p:sp>
        <p:nvSpPr>
          <p:cNvPr id="14" name="Flecha abajo 13"/>
          <p:cNvSpPr/>
          <p:nvPr/>
        </p:nvSpPr>
        <p:spPr>
          <a:xfrm>
            <a:off x="9345723" y="3423142"/>
            <a:ext cx="576064" cy="1280378"/>
          </a:xfrm>
          <a:prstGeom prst="downArrow">
            <a:avLst/>
          </a:prstGeom>
          <a:ln w="57150">
            <a:solidFill>
              <a:srgbClr val="920000"/>
            </a:solidFill>
          </a:ln>
        </p:spPr>
        <p:style>
          <a:lnRef idx="1">
            <a:schemeClr val="accent2"/>
          </a:lnRef>
          <a:fillRef idx="2">
            <a:schemeClr val="accent2"/>
          </a:fillRef>
          <a:effectRef idx="1">
            <a:schemeClr val="accent2"/>
          </a:effectRef>
          <a:fontRef idx="minor">
            <a:schemeClr val="dk1"/>
          </a:fontRef>
        </p:style>
        <p:txBody>
          <a:bodyPr lIns="11431" tIns="333223" rIns="11430" bIns="333221" spcCol="1270" rtlCol="0" anchor="ctr"/>
          <a:lstStyle/>
          <a:p>
            <a:pPr algn="ctr" defTabSz="800100">
              <a:lnSpc>
                <a:spcPct val="90000"/>
              </a:lnSpc>
              <a:spcAft>
                <a:spcPct val="35000"/>
              </a:spcAft>
            </a:pPr>
            <a:endParaRPr lang="es-ES" b="1">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7967664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51384" y="1650892"/>
            <a:ext cx="7066681" cy="584775"/>
          </a:xfrm>
          <a:prstGeom prst="rect">
            <a:avLst/>
          </a:prstGeom>
          <a:noFill/>
        </p:spPr>
        <p:txBody>
          <a:bodyPr wrap="square" rtlCol="0">
            <a:spAutoFit/>
          </a:bodyPr>
          <a:lstStyle/>
          <a:p>
            <a:r>
              <a:rPr lang="es-ES" sz="3200" b="1" dirty="0"/>
              <a:t>ELEMENTOS DE UN PROGRAMA</a:t>
            </a:r>
          </a:p>
        </p:txBody>
      </p:sp>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pic>
        <p:nvPicPr>
          <p:cNvPr id="7" name="Imagen 6"/>
          <p:cNvPicPr>
            <a:picLocks noChangeAspect="1"/>
          </p:cNvPicPr>
          <p:nvPr/>
        </p:nvPicPr>
        <p:blipFill rotWithShape="1">
          <a:blip r:embed="rId2">
            <a:lum bright="-20000" contrast="40000"/>
          </a:blip>
          <a:srcRect l="21513" t="5901" r="3344" b="3485"/>
          <a:stretch/>
        </p:blipFill>
        <p:spPr>
          <a:xfrm>
            <a:off x="560275" y="2492896"/>
            <a:ext cx="6768752" cy="3825816"/>
          </a:xfrm>
          <a:prstGeom prst="rect">
            <a:avLst/>
          </a:prstGeom>
        </p:spPr>
      </p:pic>
      <p:sp>
        <p:nvSpPr>
          <p:cNvPr id="8" name="CuadroTexto 7"/>
          <p:cNvSpPr txBox="1"/>
          <p:nvPr/>
        </p:nvSpPr>
        <p:spPr>
          <a:xfrm>
            <a:off x="7453200" y="4824288"/>
            <a:ext cx="4259424" cy="2000548"/>
          </a:xfrm>
          <a:prstGeom prst="rect">
            <a:avLst/>
          </a:prstGeom>
          <a:noFill/>
        </p:spPr>
        <p:txBody>
          <a:bodyPr wrap="square" rtlCol="0">
            <a:spAutoFit/>
          </a:bodyPr>
          <a:lstStyle/>
          <a:p>
            <a:pPr algn="just"/>
            <a:r>
              <a:rPr lang="es-AR" sz="3200" b="1" i="1" dirty="0"/>
              <a:t>Direcciones de memoria </a:t>
            </a:r>
            <a:r>
              <a:rPr lang="es-AR" sz="2800" dirty="0"/>
              <a:t>con un valor</a:t>
            </a:r>
            <a:r>
              <a:rPr lang="es-AR" sz="2400" dirty="0"/>
              <a:t> </a:t>
            </a:r>
            <a:r>
              <a:rPr lang="es-AR" sz="2800" dirty="0"/>
              <a:t>que </a:t>
            </a:r>
            <a:r>
              <a:rPr lang="es-AR" sz="3200" b="1" i="1" dirty="0"/>
              <a:t>no varía </a:t>
            </a:r>
            <a:r>
              <a:rPr lang="es-AR" sz="2800" dirty="0"/>
              <a:t>durante la ejecución del programa</a:t>
            </a:r>
            <a:r>
              <a:rPr lang="es-AR" sz="1600" dirty="0"/>
              <a:t>.</a:t>
            </a:r>
            <a:endParaRPr lang="es-ES" sz="2800" dirty="0"/>
          </a:p>
        </p:txBody>
      </p:sp>
      <p:grpSp>
        <p:nvGrpSpPr>
          <p:cNvPr id="13" name="Grupo 12"/>
          <p:cNvGrpSpPr/>
          <p:nvPr/>
        </p:nvGrpSpPr>
        <p:grpSpPr>
          <a:xfrm>
            <a:off x="8275898" y="2235667"/>
            <a:ext cx="2715713" cy="935415"/>
            <a:chOff x="0" y="225925"/>
            <a:chExt cx="2324092" cy="935415"/>
          </a:xfrm>
        </p:grpSpPr>
        <p:sp>
          <p:nvSpPr>
            <p:cNvPr id="14" name="Rectángulo redondeado 13"/>
            <p:cNvSpPr/>
            <p:nvPr/>
          </p:nvSpPr>
          <p:spPr>
            <a:xfrm>
              <a:off x="0" y="225925"/>
              <a:ext cx="2324092" cy="935415"/>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5" name="CuadroTexto 14"/>
            <p:cNvSpPr txBox="1"/>
            <p:nvPr/>
          </p:nvSpPr>
          <p:spPr>
            <a:xfrm>
              <a:off x="45663" y="271588"/>
              <a:ext cx="2232766" cy="844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algn="ctr" defTabSz="1733550">
                <a:lnSpc>
                  <a:spcPct val="90000"/>
                </a:lnSpc>
                <a:spcBef>
                  <a:spcPct val="0"/>
                </a:spcBef>
                <a:spcAft>
                  <a:spcPct val="35000"/>
                </a:spcAft>
              </a:pPr>
              <a:r>
                <a:rPr lang="es-ES" sz="3900" dirty="0"/>
                <a:t>Constantes</a:t>
              </a:r>
            </a:p>
          </p:txBody>
        </p:sp>
      </p:grpSp>
      <p:sp>
        <p:nvSpPr>
          <p:cNvPr id="16" name="Flecha abajo 15"/>
          <p:cNvSpPr/>
          <p:nvPr/>
        </p:nvSpPr>
        <p:spPr>
          <a:xfrm>
            <a:off x="9345723" y="3423142"/>
            <a:ext cx="576064" cy="1280378"/>
          </a:xfrm>
          <a:prstGeom prst="downArrow">
            <a:avLst/>
          </a:prstGeom>
          <a:ln w="57150">
            <a:solidFill>
              <a:srgbClr val="920000"/>
            </a:solidFill>
          </a:ln>
        </p:spPr>
        <p:style>
          <a:lnRef idx="1">
            <a:schemeClr val="accent2"/>
          </a:lnRef>
          <a:fillRef idx="2">
            <a:schemeClr val="accent2"/>
          </a:fillRef>
          <a:effectRef idx="1">
            <a:schemeClr val="accent2"/>
          </a:effectRef>
          <a:fontRef idx="minor">
            <a:schemeClr val="dk1"/>
          </a:fontRef>
        </p:style>
        <p:txBody>
          <a:bodyPr lIns="11431" tIns="333223" rIns="11430" bIns="333221" spcCol="1270" rtlCol="0" anchor="ctr"/>
          <a:lstStyle/>
          <a:p>
            <a:pPr algn="ctr" defTabSz="800100">
              <a:lnSpc>
                <a:spcPct val="90000"/>
              </a:lnSpc>
              <a:spcAft>
                <a:spcPct val="35000"/>
              </a:spcAft>
            </a:pPr>
            <a:endParaRPr lang="es-ES" b="1">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36327799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51384" y="1722900"/>
            <a:ext cx="3322264" cy="584775"/>
          </a:xfrm>
          <a:prstGeom prst="rect">
            <a:avLst/>
          </a:prstGeom>
          <a:noFill/>
        </p:spPr>
        <p:txBody>
          <a:bodyPr wrap="square" rtlCol="0">
            <a:spAutoFit/>
          </a:bodyPr>
          <a:lstStyle/>
          <a:p>
            <a:r>
              <a:rPr lang="es-ES" sz="3200" b="1" dirty="0"/>
              <a:t>TIPOS DE DATOS</a:t>
            </a:r>
          </a:p>
        </p:txBody>
      </p:sp>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graphicFrame>
        <p:nvGraphicFramePr>
          <p:cNvPr id="2" name="Diagrama 1"/>
          <p:cNvGraphicFramePr/>
          <p:nvPr>
            <p:extLst>
              <p:ext uri="{D42A27DB-BD31-4B8C-83A1-F6EECF244321}">
                <p14:modId xmlns:p14="http://schemas.microsoft.com/office/powerpoint/2010/main" val="3880986760"/>
              </p:ext>
            </p:extLst>
          </p:nvPr>
        </p:nvGraphicFramePr>
        <p:xfrm>
          <a:off x="2567608" y="2492896"/>
          <a:ext cx="3672408" cy="41044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a 5"/>
          <p:cNvGraphicFramePr/>
          <p:nvPr>
            <p:extLst>
              <p:ext uri="{D42A27DB-BD31-4B8C-83A1-F6EECF244321}">
                <p14:modId xmlns:p14="http://schemas.microsoft.com/office/powerpoint/2010/main" val="406772482"/>
              </p:ext>
            </p:extLst>
          </p:nvPr>
        </p:nvGraphicFramePr>
        <p:xfrm>
          <a:off x="6465938" y="2497156"/>
          <a:ext cx="3480067" cy="287606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8086688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51385" y="1650892"/>
            <a:ext cx="5040560" cy="584775"/>
          </a:xfrm>
          <a:prstGeom prst="rect">
            <a:avLst/>
          </a:prstGeom>
          <a:noFill/>
        </p:spPr>
        <p:txBody>
          <a:bodyPr wrap="square" rtlCol="0">
            <a:spAutoFit/>
          </a:bodyPr>
          <a:lstStyle/>
          <a:p>
            <a:r>
              <a:rPr lang="es-ES" sz="3200" b="1" dirty="0"/>
              <a:t>OPERADORES ARITMÉTICOS</a:t>
            </a:r>
          </a:p>
        </p:txBody>
      </p:sp>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a 7"/>
          <p:cNvGraphicFramePr/>
          <p:nvPr>
            <p:extLst>
              <p:ext uri="{D42A27DB-BD31-4B8C-83A1-F6EECF244321}">
                <p14:modId xmlns:p14="http://schemas.microsoft.com/office/powerpoint/2010/main" val="2837810573"/>
              </p:ext>
            </p:extLst>
          </p:nvPr>
        </p:nvGraphicFramePr>
        <p:xfrm>
          <a:off x="911424" y="2495909"/>
          <a:ext cx="10513168" cy="187220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0" name="Diagrama 9"/>
          <p:cNvGraphicFramePr/>
          <p:nvPr>
            <p:extLst>
              <p:ext uri="{D42A27DB-BD31-4B8C-83A1-F6EECF244321}">
                <p14:modId xmlns:p14="http://schemas.microsoft.com/office/powerpoint/2010/main" val="2986794965"/>
              </p:ext>
            </p:extLst>
          </p:nvPr>
        </p:nvGraphicFramePr>
        <p:xfrm>
          <a:off x="2514824" y="4628360"/>
          <a:ext cx="7541616" cy="1959992"/>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21336712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idx="1"/>
          </p:nvPr>
        </p:nvSpPr>
        <p:spPr>
          <a:xfrm>
            <a:off x="911424" y="1988840"/>
            <a:ext cx="10801200" cy="4680520"/>
          </a:xfrm>
        </p:spPr>
        <p:txBody>
          <a:bodyPr/>
          <a:lstStyle/>
          <a:p>
            <a:pPr lvl="0">
              <a:lnSpc>
                <a:spcPct val="150000"/>
              </a:lnSpc>
            </a:pPr>
            <a:r>
              <a:rPr lang="es-AR" sz="2800" dirty="0"/>
              <a:t>Interpretar las</a:t>
            </a:r>
            <a:r>
              <a:rPr lang="es-AR" sz="2800" b="1" dirty="0"/>
              <a:t> especificaciones </a:t>
            </a:r>
            <a:r>
              <a:rPr lang="es-AR" sz="2800" dirty="0"/>
              <a:t>de diseño o requisitos de las asignaciones a programar, comprendiendo en su contexto inmediato </a:t>
            </a:r>
            <a:r>
              <a:rPr lang="es-AR" sz="2800" b="1" dirty="0"/>
              <a:t>cuál es el problema </a:t>
            </a:r>
            <a:r>
              <a:rPr lang="es-AR" sz="2800" dirty="0"/>
              <a:t>a resolver.</a:t>
            </a:r>
            <a:endParaRPr lang="es-ES" sz="2800" dirty="0"/>
          </a:p>
          <a:p>
            <a:pPr lvl="0">
              <a:lnSpc>
                <a:spcPct val="150000"/>
              </a:lnSpc>
            </a:pPr>
            <a:r>
              <a:rPr lang="es-AR" sz="2800" dirty="0"/>
              <a:t>Determinar el </a:t>
            </a:r>
            <a:r>
              <a:rPr lang="es-AR" sz="2800" b="1" dirty="0"/>
              <a:t>alcance del problema </a:t>
            </a:r>
            <a:r>
              <a:rPr lang="es-AR" sz="2800" dirty="0"/>
              <a:t>y convalidar su interpretación a fin de identificar aspectos faltantes.</a:t>
            </a:r>
            <a:endParaRPr lang="es-ES" sz="2800" dirty="0"/>
          </a:p>
          <a:p>
            <a:pPr lvl="0">
              <a:lnSpc>
                <a:spcPct val="150000"/>
              </a:lnSpc>
            </a:pPr>
            <a:r>
              <a:rPr lang="es-AR" sz="2800" b="1" dirty="0"/>
              <a:t>Desarrollar algoritmos </a:t>
            </a:r>
            <a:r>
              <a:rPr lang="es-AR" sz="2800" dirty="0"/>
              <a:t>que dan soluciones a los problemas asignados o derivados de los mismos.</a:t>
            </a:r>
            <a:endParaRPr lang="es-ES" sz="2800" dirty="0"/>
          </a:p>
          <a:p>
            <a:pPr>
              <a:lnSpc>
                <a:spcPct val="150000"/>
              </a:lnSpc>
            </a:pPr>
            <a:endParaRPr lang="es-AR" sz="2800" dirty="0"/>
          </a:p>
        </p:txBody>
      </p:sp>
      <p:sp>
        <p:nvSpPr>
          <p:cNvPr id="3" name="Título 2"/>
          <p:cNvSpPr>
            <a:spLocks noGrp="1"/>
          </p:cNvSpPr>
          <p:nvPr>
            <p:ph type="title"/>
          </p:nvPr>
        </p:nvSpPr>
        <p:spPr>
          <a:xfrm>
            <a:off x="1343472" y="864612"/>
            <a:ext cx="9460720" cy="861774"/>
          </a:xfrm>
        </p:spPr>
        <p:txBody>
          <a:bodyPr/>
          <a:lstStyle/>
          <a:p>
            <a:r>
              <a:rPr lang="es-AR" b="1" dirty="0"/>
              <a:t>Capacidades</a:t>
            </a:r>
            <a:r>
              <a:rPr lang="en-US" b="1" dirty="0"/>
              <a:t> </a:t>
            </a:r>
            <a:r>
              <a:rPr lang="es-AR" b="1" dirty="0"/>
              <a:t>Profesionales</a:t>
            </a:r>
            <a:r>
              <a:rPr lang="en-US" b="1" dirty="0"/>
              <a:t> a las que contribuye el Módulo de Técnicas de Programación</a:t>
            </a:r>
            <a:endParaRPr lang="es-AR" b="1" dirty="0"/>
          </a:p>
        </p:txBody>
      </p:sp>
    </p:spTree>
    <p:extLst>
      <p:ext uri="{BB962C8B-B14F-4D97-AF65-F5344CB8AC3E}">
        <p14:creationId xmlns:p14="http://schemas.microsoft.com/office/powerpoint/2010/main" val="5786767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51384" y="1650892"/>
            <a:ext cx="4834432" cy="584775"/>
          </a:xfrm>
          <a:prstGeom prst="rect">
            <a:avLst/>
          </a:prstGeom>
          <a:noFill/>
        </p:spPr>
        <p:txBody>
          <a:bodyPr wrap="square" rtlCol="0">
            <a:spAutoFit/>
          </a:bodyPr>
          <a:lstStyle/>
          <a:p>
            <a:r>
              <a:rPr lang="es-ES" sz="3200" b="1" dirty="0"/>
              <a:t>OPERADORES UNITARIOS</a:t>
            </a:r>
          </a:p>
        </p:txBody>
      </p:sp>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a 7"/>
          <p:cNvGraphicFramePr/>
          <p:nvPr>
            <p:extLst>
              <p:ext uri="{D42A27DB-BD31-4B8C-83A1-F6EECF244321}">
                <p14:modId xmlns:p14="http://schemas.microsoft.com/office/powerpoint/2010/main" val="710529744"/>
              </p:ext>
            </p:extLst>
          </p:nvPr>
        </p:nvGraphicFramePr>
        <p:xfrm>
          <a:off x="911424" y="2996952"/>
          <a:ext cx="10513168" cy="244827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2850154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51384" y="1650891"/>
            <a:ext cx="7066681" cy="1077218"/>
          </a:xfrm>
          <a:prstGeom prst="rect">
            <a:avLst/>
          </a:prstGeom>
          <a:noFill/>
        </p:spPr>
        <p:txBody>
          <a:bodyPr wrap="square" rtlCol="0">
            <a:spAutoFit/>
          </a:bodyPr>
          <a:lstStyle/>
          <a:p>
            <a:r>
              <a:rPr lang="es-ES" sz="3200" b="1" dirty="0"/>
              <a:t>OPERADORES CONDICIONALES</a:t>
            </a:r>
            <a:br>
              <a:rPr lang="es-ES" sz="3200" b="1" dirty="0"/>
            </a:br>
            <a:r>
              <a:rPr lang="es-ES" sz="3200" b="1" dirty="0"/>
              <a:t>	Relacionales</a:t>
            </a:r>
            <a:r>
              <a:rPr lang="es-ES" sz="3200" dirty="0"/>
              <a:t> - Lógicos</a:t>
            </a:r>
          </a:p>
        </p:txBody>
      </p:sp>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Tabla 8"/>
          <p:cNvGraphicFramePr>
            <a:graphicFrameLocks noGrp="1"/>
          </p:cNvGraphicFramePr>
          <p:nvPr>
            <p:extLst>
              <p:ext uri="{D42A27DB-BD31-4B8C-83A1-F6EECF244321}">
                <p14:modId xmlns:p14="http://schemas.microsoft.com/office/powerpoint/2010/main" val="2690469298"/>
              </p:ext>
            </p:extLst>
          </p:nvPr>
        </p:nvGraphicFramePr>
        <p:xfrm>
          <a:off x="1955751" y="3208960"/>
          <a:ext cx="8350784" cy="1280160"/>
        </p:xfrm>
        <a:graphic>
          <a:graphicData uri="http://schemas.openxmlformats.org/drawingml/2006/table">
            <a:tbl>
              <a:tblPr firstRow="1" bandRow="1">
                <a:tableStyleId>{00A15C55-8517-42AA-B614-E9B94910E393}</a:tableStyleId>
              </a:tblPr>
              <a:tblGrid>
                <a:gridCol w="2087696">
                  <a:extLst>
                    <a:ext uri="{9D8B030D-6E8A-4147-A177-3AD203B41FA5}">
                      <a16:colId xmlns:a16="http://schemas.microsoft.com/office/drawing/2014/main" xmlns="" val="3671163980"/>
                    </a:ext>
                  </a:extLst>
                </a:gridCol>
                <a:gridCol w="2087696">
                  <a:extLst>
                    <a:ext uri="{9D8B030D-6E8A-4147-A177-3AD203B41FA5}">
                      <a16:colId xmlns:a16="http://schemas.microsoft.com/office/drawing/2014/main" xmlns="" val="2334113496"/>
                    </a:ext>
                  </a:extLst>
                </a:gridCol>
                <a:gridCol w="2087696">
                  <a:extLst>
                    <a:ext uri="{9D8B030D-6E8A-4147-A177-3AD203B41FA5}">
                      <a16:colId xmlns:a16="http://schemas.microsoft.com/office/drawing/2014/main" xmlns="" val="596390248"/>
                    </a:ext>
                  </a:extLst>
                </a:gridCol>
                <a:gridCol w="2087696">
                  <a:extLst>
                    <a:ext uri="{9D8B030D-6E8A-4147-A177-3AD203B41FA5}">
                      <a16:colId xmlns:a16="http://schemas.microsoft.com/office/drawing/2014/main" xmlns="" val="1172885959"/>
                    </a:ext>
                  </a:extLst>
                </a:gridCol>
              </a:tblGrid>
              <a:tr h="385192">
                <a:tc>
                  <a:txBody>
                    <a:bodyPr/>
                    <a:lstStyle/>
                    <a:p>
                      <a:pPr algn="ctr"/>
                      <a:r>
                        <a:rPr lang="es-ES" sz="2400" dirty="0"/>
                        <a:t>==</a:t>
                      </a:r>
                    </a:p>
                  </a:txBody>
                  <a:tcPr/>
                </a:tc>
                <a:tc>
                  <a:txBody>
                    <a:bodyPr/>
                    <a:lstStyle/>
                    <a:p>
                      <a:pPr algn="ctr"/>
                      <a:r>
                        <a:rPr lang="es-ES" sz="2400" dirty="0"/>
                        <a:t>!=</a:t>
                      </a:r>
                    </a:p>
                  </a:txBody>
                  <a:tcPr/>
                </a:tc>
                <a:tc>
                  <a:txBody>
                    <a:bodyPr/>
                    <a:lstStyle/>
                    <a:p>
                      <a:pPr algn="ctr"/>
                      <a:r>
                        <a:rPr lang="es-ES" sz="2400" dirty="0"/>
                        <a:t>&gt; “o” &gt;=</a:t>
                      </a:r>
                    </a:p>
                  </a:txBody>
                  <a:tcPr/>
                </a:tc>
                <a:tc>
                  <a:txBody>
                    <a:bodyPr/>
                    <a:lstStyle/>
                    <a:p>
                      <a:pPr algn="ctr"/>
                      <a:r>
                        <a:rPr lang="es-ES" sz="2400" dirty="0"/>
                        <a:t>&lt; “o” &lt;=</a:t>
                      </a:r>
                    </a:p>
                  </a:txBody>
                  <a:tcPr/>
                </a:tc>
                <a:extLst>
                  <a:ext uri="{0D108BD9-81ED-4DB2-BD59-A6C34878D82A}">
                    <a16:rowId xmlns:a16="http://schemas.microsoft.com/office/drawing/2014/main" xmlns="" val="2067033755"/>
                  </a:ext>
                </a:extLst>
              </a:tr>
              <a:tr h="370840">
                <a:tc>
                  <a:txBody>
                    <a:bodyPr/>
                    <a:lstStyle/>
                    <a:p>
                      <a:pPr algn="ctr"/>
                      <a:r>
                        <a:rPr lang="es-ES" sz="2400" dirty="0"/>
                        <a:t>Igual</a:t>
                      </a:r>
                      <a:r>
                        <a:rPr lang="es-ES" sz="2400" baseline="0" dirty="0"/>
                        <a:t> a</a:t>
                      </a:r>
                      <a:endParaRPr lang="es-ES" sz="2400" dirty="0"/>
                    </a:p>
                  </a:txBody>
                  <a:tcPr/>
                </a:tc>
                <a:tc>
                  <a:txBody>
                    <a:bodyPr/>
                    <a:lstStyle/>
                    <a:p>
                      <a:pPr algn="ctr"/>
                      <a:r>
                        <a:rPr lang="es-ES" sz="2400" dirty="0"/>
                        <a:t>Distinto</a:t>
                      </a:r>
                      <a:r>
                        <a:rPr lang="es-ES" sz="2400" baseline="0" dirty="0"/>
                        <a:t> de </a:t>
                      </a:r>
                      <a:endParaRPr lang="es-ES" sz="2400" dirty="0"/>
                    </a:p>
                  </a:txBody>
                  <a:tcPr/>
                </a:tc>
                <a:tc>
                  <a:txBody>
                    <a:bodyPr/>
                    <a:lstStyle/>
                    <a:p>
                      <a:pPr algn="ctr"/>
                      <a:r>
                        <a:rPr lang="es-ES" sz="2400" dirty="0"/>
                        <a:t>Mayor o Mayor e Igual</a:t>
                      </a:r>
                    </a:p>
                  </a:txBody>
                  <a:tcPr/>
                </a:tc>
                <a:tc>
                  <a:txBody>
                    <a:bodyPr/>
                    <a:lstStyle/>
                    <a:p>
                      <a:pPr algn="ctr"/>
                      <a:r>
                        <a:rPr lang="es-ES" sz="2400" dirty="0"/>
                        <a:t>Menor</a:t>
                      </a:r>
                      <a:r>
                        <a:rPr lang="es-ES" sz="2400" baseline="0" dirty="0"/>
                        <a:t> o</a:t>
                      </a:r>
                    </a:p>
                    <a:p>
                      <a:pPr algn="ctr"/>
                      <a:r>
                        <a:rPr lang="es-ES" sz="2400" baseline="0" dirty="0"/>
                        <a:t>Menor e Igual</a:t>
                      </a:r>
                      <a:endParaRPr lang="es-ES" sz="2400" dirty="0"/>
                    </a:p>
                  </a:txBody>
                  <a:tcPr/>
                </a:tc>
                <a:extLst>
                  <a:ext uri="{0D108BD9-81ED-4DB2-BD59-A6C34878D82A}">
                    <a16:rowId xmlns:a16="http://schemas.microsoft.com/office/drawing/2014/main" xmlns="" val="4052928291"/>
                  </a:ext>
                </a:extLst>
              </a:tr>
            </a:tbl>
          </a:graphicData>
        </a:graphic>
      </p:graphicFrame>
      <p:graphicFrame>
        <p:nvGraphicFramePr>
          <p:cNvPr id="10" name="Tabla 9"/>
          <p:cNvGraphicFramePr>
            <a:graphicFrameLocks noGrp="1"/>
          </p:cNvGraphicFramePr>
          <p:nvPr>
            <p:extLst>
              <p:ext uri="{D42A27DB-BD31-4B8C-83A1-F6EECF244321}">
                <p14:modId xmlns:p14="http://schemas.microsoft.com/office/powerpoint/2010/main" val="2051469912"/>
              </p:ext>
            </p:extLst>
          </p:nvPr>
        </p:nvGraphicFramePr>
        <p:xfrm>
          <a:off x="1916000" y="4581128"/>
          <a:ext cx="8356464" cy="2011680"/>
        </p:xfrm>
        <a:graphic>
          <a:graphicData uri="http://schemas.openxmlformats.org/drawingml/2006/table">
            <a:tbl>
              <a:tblPr firstRow="1" bandRow="1">
                <a:tableStyleId>{93296810-A885-4BE3-A3E7-6D5BEEA58F35}</a:tableStyleId>
              </a:tblPr>
              <a:tblGrid>
                <a:gridCol w="2089116">
                  <a:extLst>
                    <a:ext uri="{9D8B030D-6E8A-4147-A177-3AD203B41FA5}">
                      <a16:colId xmlns:a16="http://schemas.microsoft.com/office/drawing/2014/main" xmlns="" val="3671163980"/>
                    </a:ext>
                  </a:extLst>
                </a:gridCol>
                <a:gridCol w="2089116">
                  <a:extLst>
                    <a:ext uri="{9D8B030D-6E8A-4147-A177-3AD203B41FA5}">
                      <a16:colId xmlns:a16="http://schemas.microsoft.com/office/drawing/2014/main" xmlns="" val="2334113496"/>
                    </a:ext>
                  </a:extLst>
                </a:gridCol>
                <a:gridCol w="2089116">
                  <a:extLst>
                    <a:ext uri="{9D8B030D-6E8A-4147-A177-3AD203B41FA5}">
                      <a16:colId xmlns:a16="http://schemas.microsoft.com/office/drawing/2014/main" xmlns="" val="596390248"/>
                    </a:ext>
                  </a:extLst>
                </a:gridCol>
                <a:gridCol w="2089116">
                  <a:extLst>
                    <a:ext uri="{9D8B030D-6E8A-4147-A177-3AD203B41FA5}">
                      <a16:colId xmlns:a16="http://schemas.microsoft.com/office/drawing/2014/main" xmlns="" val="1172885959"/>
                    </a:ext>
                  </a:extLst>
                </a:gridCol>
              </a:tblGrid>
              <a:tr h="370840">
                <a:tc gridSpan="4">
                  <a:txBody>
                    <a:bodyPr/>
                    <a:lstStyle/>
                    <a:p>
                      <a:pPr algn="ctr"/>
                      <a:r>
                        <a:rPr lang="es-ES" sz="2400" dirty="0"/>
                        <a:t>Ejemplos</a:t>
                      </a:r>
                    </a:p>
                  </a:txBody>
                  <a:tcPr/>
                </a:tc>
                <a:tc hMerge="1">
                  <a:txBody>
                    <a:bodyPr/>
                    <a:lstStyle/>
                    <a:p>
                      <a:pPr algn="ctr"/>
                      <a:endParaRPr lang="es-ES" dirty="0"/>
                    </a:p>
                  </a:txBody>
                  <a:tcPr/>
                </a:tc>
                <a:tc hMerge="1">
                  <a:txBody>
                    <a:bodyPr/>
                    <a:lstStyle/>
                    <a:p>
                      <a:pPr algn="ctr"/>
                      <a:endParaRPr lang="es-ES" dirty="0"/>
                    </a:p>
                  </a:txBody>
                  <a:tcPr/>
                </a:tc>
                <a:tc hMerge="1">
                  <a:txBody>
                    <a:bodyPr/>
                    <a:lstStyle/>
                    <a:p>
                      <a:pPr algn="ctr"/>
                      <a:endParaRPr lang="es-ES" dirty="0"/>
                    </a:p>
                  </a:txBody>
                  <a:tcPr/>
                </a:tc>
                <a:extLst>
                  <a:ext uri="{0D108BD9-81ED-4DB2-BD59-A6C34878D82A}">
                    <a16:rowId xmlns:a16="http://schemas.microsoft.com/office/drawing/2014/main" xmlns="" val="1676716415"/>
                  </a:ext>
                </a:extLst>
              </a:tr>
              <a:tr h="370840">
                <a:tc>
                  <a:txBody>
                    <a:bodyPr/>
                    <a:lstStyle/>
                    <a:p>
                      <a:r>
                        <a:rPr lang="es-ES" sz="2400" dirty="0"/>
                        <a:t>15==14 -&gt; false</a:t>
                      </a:r>
                    </a:p>
                    <a:p>
                      <a:r>
                        <a:rPr lang="es-ES" sz="2400" dirty="0"/>
                        <a:t>3==3-&gt;</a:t>
                      </a:r>
                      <a:r>
                        <a:rPr lang="es-ES" sz="2400" baseline="0" dirty="0"/>
                        <a:t> true</a:t>
                      </a:r>
                      <a:endParaRPr lang="es-ES" sz="2400" dirty="0"/>
                    </a:p>
                  </a:txBody>
                  <a:tcPr/>
                </a:tc>
                <a:tc>
                  <a:txBody>
                    <a:bodyPr/>
                    <a:lstStyle/>
                    <a:p>
                      <a:r>
                        <a:rPr lang="es-ES" sz="2400" dirty="0"/>
                        <a:t>15!=14-&gt;</a:t>
                      </a:r>
                      <a:r>
                        <a:rPr lang="es-ES" sz="2400" baseline="0" dirty="0"/>
                        <a:t> true</a:t>
                      </a:r>
                    </a:p>
                    <a:p>
                      <a:r>
                        <a:rPr lang="es-ES" sz="2400" baseline="0" dirty="0"/>
                        <a:t>3!=3-&gt; false</a:t>
                      </a:r>
                      <a:endParaRPr lang="es-ES" sz="2400" dirty="0"/>
                    </a:p>
                  </a:txBody>
                  <a:tcPr/>
                </a:tc>
                <a:tc>
                  <a:txBody>
                    <a:bodyPr/>
                    <a:lstStyle/>
                    <a:p>
                      <a:r>
                        <a:rPr lang="es-ES" sz="2400" dirty="0"/>
                        <a:t>8 &gt; 3-&gt; true</a:t>
                      </a:r>
                    </a:p>
                    <a:p>
                      <a:r>
                        <a:rPr lang="es-ES" sz="2400" dirty="0"/>
                        <a:t>3 &gt;= 3 -&gt;</a:t>
                      </a:r>
                      <a:r>
                        <a:rPr lang="es-ES" sz="2400" baseline="0" dirty="0"/>
                        <a:t> true</a:t>
                      </a:r>
                      <a:br>
                        <a:rPr lang="es-ES" sz="2400" baseline="0" dirty="0"/>
                      </a:br>
                      <a:r>
                        <a:rPr lang="es-ES" sz="2400" baseline="0" dirty="0"/>
                        <a:t>3 &gt; 8 -&gt; false</a:t>
                      </a:r>
                      <a:endParaRPr lang="es-ES" sz="2400" dirty="0"/>
                    </a:p>
                    <a:p>
                      <a:endParaRPr lang="es-ES" sz="2400" dirty="0"/>
                    </a:p>
                  </a:txBody>
                  <a:tcPr/>
                </a:tc>
                <a:tc>
                  <a:txBody>
                    <a:bodyPr/>
                    <a:lstStyle/>
                    <a:p>
                      <a:r>
                        <a:rPr lang="es-ES" sz="2400" dirty="0"/>
                        <a:t>4</a:t>
                      </a:r>
                      <a:r>
                        <a:rPr lang="es-ES" sz="2400" baseline="0" dirty="0"/>
                        <a:t> &lt; 8 -&gt; true</a:t>
                      </a:r>
                    </a:p>
                    <a:p>
                      <a:r>
                        <a:rPr lang="es-ES" sz="2400" baseline="0" dirty="0"/>
                        <a:t>8 &lt;= 8 -&gt; true</a:t>
                      </a:r>
                    </a:p>
                    <a:p>
                      <a:r>
                        <a:rPr lang="es-ES" sz="2400" baseline="0" dirty="0"/>
                        <a:t>8 &lt;= 4 -&gt; false</a:t>
                      </a:r>
                      <a:endParaRPr lang="es-ES" sz="2400" dirty="0"/>
                    </a:p>
                  </a:txBody>
                  <a:tcPr/>
                </a:tc>
                <a:extLst>
                  <a:ext uri="{0D108BD9-81ED-4DB2-BD59-A6C34878D82A}">
                    <a16:rowId xmlns:a16="http://schemas.microsoft.com/office/drawing/2014/main" xmlns="" val="4052928291"/>
                  </a:ext>
                </a:extLst>
              </a:tr>
            </a:tbl>
          </a:graphicData>
        </a:graphic>
      </p:graphicFrame>
    </p:spTree>
    <p:extLst>
      <p:ext uri="{BB962C8B-B14F-4D97-AF65-F5344CB8AC3E}">
        <p14:creationId xmlns:p14="http://schemas.microsoft.com/office/powerpoint/2010/main" val="13191664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51384" y="1628800"/>
            <a:ext cx="7066681" cy="1077218"/>
          </a:xfrm>
          <a:prstGeom prst="rect">
            <a:avLst/>
          </a:prstGeom>
          <a:noFill/>
        </p:spPr>
        <p:txBody>
          <a:bodyPr wrap="square" rtlCol="0">
            <a:spAutoFit/>
          </a:bodyPr>
          <a:lstStyle/>
          <a:p>
            <a:r>
              <a:rPr lang="es-ES" sz="3200" b="1" dirty="0"/>
              <a:t>OPERADORES CONDICIONALES</a:t>
            </a:r>
            <a:br>
              <a:rPr lang="es-ES" sz="3200" b="1" dirty="0"/>
            </a:br>
            <a:r>
              <a:rPr lang="es-ES" sz="3200" b="1" dirty="0"/>
              <a:t>	</a:t>
            </a:r>
            <a:r>
              <a:rPr lang="es-ES" sz="3200" dirty="0"/>
              <a:t>Relacionales - </a:t>
            </a:r>
            <a:r>
              <a:rPr lang="es-ES" sz="3200" b="1" dirty="0"/>
              <a:t>Lógicos</a:t>
            </a:r>
          </a:p>
        </p:txBody>
      </p:sp>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Tabla 8"/>
          <p:cNvGraphicFramePr>
            <a:graphicFrameLocks noGrp="1"/>
          </p:cNvGraphicFramePr>
          <p:nvPr>
            <p:extLst>
              <p:ext uri="{D42A27DB-BD31-4B8C-83A1-F6EECF244321}">
                <p14:modId xmlns:p14="http://schemas.microsoft.com/office/powerpoint/2010/main" val="1094454522"/>
              </p:ext>
            </p:extLst>
          </p:nvPr>
        </p:nvGraphicFramePr>
        <p:xfrm>
          <a:off x="2423592" y="2618965"/>
          <a:ext cx="7560840" cy="1519558"/>
        </p:xfrm>
        <a:graphic>
          <a:graphicData uri="http://schemas.openxmlformats.org/drawingml/2006/table">
            <a:tbl>
              <a:tblPr firstRow="1" bandRow="1">
                <a:tableStyleId>{00A15C55-8517-42AA-B614-E9B94910E393}</a:tableStyleId>
              </a:tblPr>
              <a:tblGrid>
                <a:gridCol w="3780420">
                  <a:extLst>
                    <a:ext uri="{9D8B030D-6E8A-4147-A177-3AD203B41FA5}">
                      <a16:colId xmlns:a16="http://schemas.microsoft.com/office/drawing/2014/main" xmlns="" val="3671163980"/>
                    </a:ext>
                  </a:extLst>
                </a:gridCol>
                <a:gridCol w="3780420">
                  <a:extLst>
                    <a:ext uri="{9D8B030D-6E8A-4147-A177-3AD203B41FA5}">
                      <a16:colId xmlns:a16="http://schemas.microsoft.com/office/drawing/2014/main" xmlns="" val="2334113496"/>
                    </a:ext>
                  </a:extLst>
                </a:gridCol>
              </a:tblGrid>
              <a:tr h="390471">
                <a:tc>
                  <a:txBody>
                    <a:bodyPr/>
                    <a:lstStyle/>
                    <a:p>
                      <a:pPr algn="ctr"/>
                      <a:r>
                        <a:rPr lang="es-ES" sz="2400" b="1" dirty="0"/>
                        <a:t>&amp;&amp;</a:t>
                      </a:r>
                    </a:p>
                  </a:txBody>
                  <a:tcPr/>
                </a:tc>
                <a:tc>
                  <a:txBody>
                    <a:bodyPr/>
                    <a:lstStyle/>
                    <a:p>
                      <a:pPr algn="ctr"/>
                      <a:r>
                        <a:rPr lang="es-ES" sz="2400" b="1" i="0" u="none" strike="noStrike" baseline="0" dirty="0">
                          <a:solidFill>
                            <a:schemeClr val="lt1"/>
                          </a:solidFill>
                          <a:latin typeface="+mn-lt"/>
                          <a:ea typeface="+mn-ea"/>
                          <a:cs typeface="+mn-cs"/>
                        </a:rPr>
                        <a:t>||</a:t>
                      </a:r>
                      <a:endParaRPr lang="es-ES" sz="1800" b="1" dirty="0"/>
                    </a:p>
                  </a:txBody>
                  <a:tcPr/>
                </a:tc>
                <a:extLst>
                  <a:ext uri="{0D108BD9-81ED-4DB2-BD59-A6C34878D82A}">
                    <a16:rowId xmlns:a16="http://schemas.microsoft.com/office/drawing/2014/main" xmlns="" val="2067033755"/>
                  </a:ext>
                </a:extLst>
              </a:tr>
              <a:tr h="390471">
                <a:tc>
                  <a:txBody>
                    <a:bodyPr/>
                    <a:lstStyle/>
                    <a:p>
                      <a:pPr algn="ctr"/>
                      <a:r>
                        <a:rPr lang="es-ES" sz="2400" b="1" dirty="0"/>
                        <a:t>AND</a:t>
                      </a:r>
                    </a:p>
                  </a:txBody>
                  <a:tcPr/>
                </a:tc>
                <a:tc>
                  <a:txBody>
                    <a:bodyPr/>
                    <a:lstStyle/>
                    <a:p>
                      <a:pPr algn="ctr"/>
                      <a:r>
                        <a:rPr lang="es-ES" sz="2400" b="1" dirty="0"/>
                        <a:t>OR</a:t>
                      </a:r>
                    </a:p>
                  </a:txBody>
                  <a:tcPr/>
                </a:tc>
                <a:extLst>
                  <a:ext uri="{0D108BD9-81ED-4DB2-BD59-A6C34878D82A}">
                    <a16:rowId xmlns:a16="http://schemas.microsoft.com/office/drawing/2014/main" xmlns="" val="3142030194"/>
                  </a:ext>
                </a:extLst>
              </a:tr>
              <a:tr h="605158">
                <a:tc>
                  <a:txBody>
                    <a:bodyPr/>
                    <a:lstStyle/>
                    <a:p>
                      <a:pPr algn="ctr"/>
                      <a:r>
                        <a:rPr lang="es-ES" sz="2400" dirty="0"/>
                        <a:t>Ambas son verdaderas</a:t>
                      </a:r>
                    </a:p>
                  </a:txBody>
                  <a:tcPr/>
                </a:tc>
                <a:tc>
                  <a:txBody>
                    <a:bodyPr/>
                    <a:lstStyle/>
                    <a:p>
                      <a:pPr algn="ctr"/>
                      <a:r>
                        <a:rPr lang="es-ES" sz="2400" dirty="0"/>
                        <a:t>Al menos una es verdadera</a:t>
                      </a:r>
                    </a:p>
                  </a:txBody>
                  <a:tcPr/>
                </a:tc>
                <a:extLst>
                  <a:ext uri="{0D108BD9-81ED-4DB2-BD59-A6C34878D82A}">
                    <a16:rowId xmlns:a16="http://schemas.microsoft.com/office/drawing/2014/main" xmlns="" val="4052928291"/>
                  </a:ext>
                </a:extLst>
              </a:tr>
            </a:tbl>
          </a:graphicData>
        </a:graphic>
      </p:graphicFrame>
      <p:graphicFrame>
        <p:nvGraphicFramePr>
          <p:cNvPr id="10" name="Tabla 9"/>
          <p:cNvGraphicFramePr>
            <a:graphicFrameLocks noGrp="1"/>
          </p:cNvGraphicFramePr>
          <p:nvPr>
            <p:extLst>
              <p:ext uri="{D42A27DB-BD31-4B8C-83A1-F6EECF244321}">
                <p14:modId xmlns:p14="http://schemas.microsoft.com/office/powerpoint/2010/main" val="788932587"/>
              </p:ext>
            </p:extLst>
          </p:nvPr>
        </p:nvGraphicFramePr>
        <p:xfrm>
          <a:off x="659397" y="4293096"/>
          <a:ext cx="10873208" cy="2377440"/>
        </p:xfrm>
        <a:graphic>
          <a:graphicData uri="http://schemas.openxmlformats.org/drawingml/2006/table">
            <a:tbl>
              <a:tblPr firstRow="1" bandRow="1">
                <a:tableStyleId>{93296810-A885-4BE3-A3E7-6D5BEEA58F35}</a:tableStyleId>
              </a:tblPr>
              <a:tblGrid>
                <a:gridCol w="5436604">
                  <a:extLst>
                    <a:ext uri="{9D8B030D-6E8A-4147-A177-3AD203B41FA5}">
                      <a16:colId xmlns:a16="http://schemas.microsoft.com/office/drawing/2014/main" xmlns="" val="3671163980"/>
                    </a:ext>
                  </a:extLst>
                </a:gridCol>
                <a:gridCol w="5436604">
                  <a:extLst>
                    <a:ext uri="{9D8B030D-6E8A-4147-A177-3AD203B41FA5}">
                      <a16:colId xmlns:a16="http://schemas.microsoft.com/office/drawing/2014/main" xmlns="" val="2334113496"/>
                    </a:ext>
                  </a:extLst>
                </a:gridCol>
              </a:tblGrid>
              <a:tr h="370840">
                <a:tc gridSpan="2">
                  <a:txBody>
                    <a:bodyPr/>
                    <a:lstStyle/>
                    <a:p>
                      <a:pPr algn="ctr"/>
                      <a:r>
                        <a:rPr lang="es-ES" sz="2400" dirty="0"/>
                        <a:t>Ejemplos</a:t>
                      </a:r>
                    </a:p>
                  </a:txBody>
                  <a:tcPr/>
                </a:tc>
                <a:tc hMerge="1">
                  <a:txBody>
                    <a:bodyPr/>
                    <a:lstStyle/>
                    <a:p>
                      <a:pPr algn="ctr"/>
                      <a:endParaRPr lang="es-ES" dirty="0"/>
                    </a:p>
                  </a:txBody>
                  <a:tcPr/>
                </a:tc>
                <a:extLst>
                  <a:ext uri="{0D108BD9-81ED-4DB2-BD59-A6C34878D82A}">
                    <a16:rowId xmlns:a16="http://schemas.microsoft.com/office/drawing/2014/main" xmlns="" val="1676716415"/>
                  </a:ext>
                </a:extLst>
              </a:tr>
              <a:tr h="370840">
                <a:tc>
                  <a:txBody>
                    <a:bodyPr/>
                    <a:lstStyle/>
                    <a:p>
                      <a:r>
                        <a:rPr lang="es-ES" sz="2400" b="1" dirty="0"/>
                        <a:t>SI (temperatura &gt; 26 &amp;&amp; </a:t>
                      </a:r>
                      <a:r>
                        <a:rPr lang="es-ES" sz="2400" b="1" dirty="0" err="1"/>
                        <a:t>haySol</a:t>
                      </a:r>
                      <a:r>
                        <a:rPr lang="es-ES" sz="2400" b="1" dirty="0"/>
                        <a:t>==true)</a:t>
                      </a:r>
                    </a:p>
                    <a:p>
                      <a:r>
                        <a:rPr lang="es-ES" sz="2400" b="1" dirty="0"/>
                        <a:t>MOSTRAR:</a:t>
                      </a:r>
                    </a:p>
                    <a:p>
                      <a:r>
                        <a:rPr lang="es-ES" sz="2400" b="1" dirty="0"/>
                        <a:t>“El</a:t>
                      </a:r>
                      <a:r>
                        <a:rPr lang="es-ES" sz="2400" b="1" baseline="0" dirty="0"/>
                        <a:t> clima está soleado y caluroso</a:t>
                      </a:r>
                      <a:r>
                        <a:rPr lang="es-ES" sz="2400" b="1" dirty="0"/>
                        <a:t>”				</a:t>
                      </a:r>
                    </a:p>
                  </a:txBody>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s-ES" sz="2400" b="1" dirty="0"/>
                        <a:t>SI ( </a:t>
                      </a:r>
                      <a:r>
                        <a:rPr lang="es-ES" sz="2400" b="1" dirty="0" err="1"/>
                        <a:t>pagoEfectivo</a:t>
                      </a:r>
                      <a:r>
                        <a:rPr lang="es-ES" sz="2400" b="1" baseline="0" dirty="0"/>
                        <a:t> == true </a:t>
                      </a:r>
                      <a:r>
                        <a:rPr lang="es-ES" sz="2400" b="1" i="0" u="none" strike="noStrike" baseline="0" dirty="0">
                          <a:solidFill>
                            <a:schemeClr val="tx1"/>
                          </a:solidFill>
                          <a:latin typeface="+mn-lt"/>
                          <a:ea typeface="+mn-ea"/>
                          <a:cs typeface="+mn-cs"/>
                        </a:rPr>
                        <a:t>|| </a:t>
                      </a:r>
                      <a:r>
                        <a:rPr lang="es-ES" sz="2400" b="1" i="0" u="none" strike="noStrike" baseline="0" dirty="0" err="1">
                          <a:solidFill>
                            <a:schemeClr val="tx1"/>
                          </a:solidFill>
                          <a:latin typeface="+mn-lt"/>
                          <a:ea typeface="+mn-ea"/>
                          <a:cs typeface="+mn-cs"/>
                        </a:rPr>
                        <a:t>pagoContado</a:t>
                      </a:r>
                      <a:r>
                        <a:rPr lang="es-ES" sz="2400" b="1" i="0" u="none" strike="noStrike" baseline="0" dirty="0">
                          <a:solidFill>
                            <a:schemeClr val="tx1"/>
                          </a:solidFill>
                          <a:latin typeface="+mn-lt"/>
                          <a:ea typeface="+mn-ea"/>
                          <a:cs typeface="+mn-cs"/>
                        </a:rPr>
                        <a:t> ==true)</a:t>
                      </a:r>
                    </a:p>
                    <a:p>
                      <a:pPr marL="0" marR="0" lvl="0" indent="0" algn="l" defTabSz="914400" eaLnBrk="1" fontAlgn="auto" latinLnBrk="0" hangingPunct="1">
                        <a:lnSpc>
                          <a:spcPct val="100000"/>
                        </a:lnSpc>
                        <a:spcBef>
                          <a:spcPts val="0"/>
                        </a:spcBef>
                        <a:spcAft>
                          <a:spcPts val="0"/>
                        </a:spcAft>
                        <a:buClrTx/>
                        <a:buSzTx/>
                        <a:buFontTx/>
                        <a:buNone/>
                        <a:tabLst/>
                        <a:defRPr/>
                      </a:pPr>
                      <a:r>
                        <a:rPr lang="es-ES" sz="2400" b="1" i="0" u="none" strike="noStrike" baseline="0" dirty="0">
                          <a:solidFill>
                            <a:schemeClr val="tx1"/>
                          </a:solidFill>
                          <a:latin typeface="+mn-lt"/>
                          <a:ea typeface="+mn-ea"/>
                          <a:cs typeface="+mn-cs"/>
                        </a:rPr>
                        <a:t>MOSTRAR:</a:t>
                      </a:r>
                      <a:br>
                        <a:rPr lang="es-ES" sz="2400" b="1" i="0" u="none" strike="noStrike" baseline="0" dirty="0">
                          <a:solidFill>
                            <a:schemeClr val="tx1"/>
                          </a:solidFill>
                          <a:latin typeface="+mn-lt"/>
                          <a:ea typeface="+mn-ea"/>
                          <a:cs typeface="+mn-cs"/>
                        </a:rPr>
                      </a:br>
                      <a:r>
                        <a:rPr lang="es-ES" sz="2400" b="1" i="0" u="none" strike="noStrike" baseline="0" dirty="0">
                          <a:solidFill>
                            <a:schemeClr val="tx1"/>
                          </a:solidFill>
                          <a:latin typeface="+mn-lt"/>
                          <a:ea typeface="+mn-ea"/>
                          <a:cs typeface="+mn-cs"/>
                        </a:rPr>
                        <a:t>“Su compra tiene un descuento del 10% por la forma de pago realizada.”</a:t>
                      </a:r>
                      <a:endParaRPr lang="es-ES" sz="2400" b="1" dirty="0"/>
                    </a:p>
                  </a:txBody>
                  <a:tcPr/>
                </a:tc>
                <a:extLst>
                  <a:ext uri="{0D108BD9-81ED-4DB2-BD59-A6C34878D82A}">
                    <a16:rowId xmlns:a16="http://schemas.microsoft.com/office/drawing/2014/main" xmlns="" val="4052928291"/>
                  </a:ext>
                </a:extLst>
              </a:tr>
            </a:tbl>
          </a:graphicData>
        </a:graphic>
      </p:graphicFrame>
    </p:spTree>
    <p:extLst>
      <p:ext uri="{BB962C8B-B14F-4D97-AF65-F5344CB8AC3E}">
        <p14:creationId xmlns:p14="http://schemas.microsoft.com/office/powerpoint/2010/main" val="28596200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623392" y="1650892"/>
            <a:ext cx="1954112" cy="584775"/>
          </a:xfrm>
          <a:prstGeom prst="rect">
            <a:avLst/>
          </a:prstGeom>
          <a:noFill/>
        </p:spPr>
        <p:txBody>
          <a:bodyPr wrap="square" rtlCol="0">
            <a:spAutoFit/>
          </a:bodyPr>
          <a:lstStyle/>
          <a:p>
            <a:r>
              <a:rPr lang="es-ES" sz="3200" b="1" dirty="0"/>
              <a:t>RUTINAS</a:t>
            </a:r>
          </a:p>
        </p:txBody>
      </p:sp>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Tabla 9"/>
          <p:cNvGraphicFramePr>
            <a:graphicFrameLocks noGrp="1"/>
          </p:cNvGraphicFramePr>
          <p:nvPr>
            <p:extLst>
              <p:ext uri="{D42A27DB-BD31-4B8C-83A1-F6EECF244321}">
                <p14:modId xmlns:p14="http://schemas.microsoft.com/office/powerpoint/2010/main" val="3895400700"/>
              </p:ext>
            </p:extLst>
          </p:nvPr>
        </p:nvGraphicFramePr>
        <p:xfrm>
          <a:off x="2351584" y="4221088"/>
          <a:ext cx="7560840" cy="1808304"/>
        </p:xfrm>
        <a:graphic>
          <a:graphicData uri="http://schemas.openxmlformats.org/drawingml/2006/table">
            <a:tbl>
              <a:tblPr firstRow="1" bandRow="1">
                <a:tableStyleId>{93296810-A885-4BE3-A3E7-6D5BEEA58F35}</a:tableStyleId>
              </a:tblPr>
              <a:tblGrid>
                <a:gridCol w="7560840">
                  <a:extLst>
                    <a:ext uri="{9D8B030D-6E8A-4147-A177-3AD203B41FA5}">
                      <a16:colId xmlns:a16="http://schemas.microsoft.com/office/drawing/2014/main" xmlns="" val="3671163980"/>
                    </a:ext>
                  </a:extLst>
                </a:gridCol>
              </a:tblGrid>
              <a:tr h="510056">
                <a:tc>
                  <a:txBody>
                    <a:bodyPr/>
                    <a:lstStyle/>
                    <a:p>
                      <a:pPr algn="ctr"/>
                      <a:r>
                        <a:rPr lang="es-ES" sz="2800" dirty="0"/>
                        <a:t>Ejemplo</a:t>
                      </a:r>
                    </a:p>
                  </a:txBody>
                  <a:tcPr/>
                </a:tc>
                <a:extLst>
                  <a:ext uri="{0D108BD9-81ED-4DB2-BD59-A6C34878D82A}">
                    <a16:rowId xmlns:a16="http://schemas.microsoft.com/office/drawing/2014/main" xmlns="" val="1676716415"/>
                  </a:ext>
                </a:extLst>
              </a:tr>
              <a:tr h="1290144">
                <a:tc>
                  <a:txBody>
                    <a:bodyPr/>
                    <a:lstStyle/>
                    <a:p>
                      <a:r>
                        <a:rPr lang="es-ES" sz="2000" b="1" i="0" u="none" strike="noStrike" baseline="0" dirty="0">
                          <a:solidFill>
                            <a:schemeClr val="dk1"/>
                          </a:solidFill>
                          <a:latin typeface="+mn-lt"/>
                          <a:ea typeface="+mn-ea"/>
                          <a:cs typeface="+mn-cs"/>
                        </a:rPr>
                        <a:t>Flotante </a:t>
                      </a:r>
                      <a:r>
                        <a:rPr lang="es-ES" sz="2000" b="1" i="0" u="none" strike="noStrike" baseline="0" dirty="0" err="1">
                          <a:solidFill>
                            <a:schemeClr val="dk1"/>
                          </a:solidFill>
                          <a:latin typeface="+mn-lt"/>
                          <a:ea typeface="+mn-ea"/>
                          <a:cs typeface="+mn-cs"/>
                        </a:rPr>
                        <a:t>SumarPrecioProductos</a:t>
                      </a:r>
                      <a:r>
                        <a:rPr lang="es-ES" sz="2000" b="1" i="0" u="none" strike="noStrike" baseline="0" dirty="0">
                          <a:solidFill>
                            <a:schemeClr val="dk1"/>
                          </a:solidFill>
                          <a:latin typeface="+mn-lt"/>
                          <a:ea typeface="+mn-ea"/>
                          <a:cs typeface="+mn-cs"/>
                        </a:rPr>
                        <a:t>(precioProducto1, precioProducto2)</a:t>
                      </a:r>
                    </a:p>
                    <a:p>
                      <a:r>
                        <a:rPr lang="es-ES" sz="2000" b="1" i="0" u="none" strike="noStrike" baseline="0" dirty="0">
                          <a:solidFill>
                            <a:schemeClr val="dk1"/>
                          </a:solidFill>
                          <a:latin typeface="+mn-lt"/>
                          <a:ea typeface="+mn-ea"/>
                          <a:cs typeface="+mn-cs"/>
                        </a:rPr>
                        <a:t>     flotante suma = precioProducto1 + precioProducto2;</a:t>
                      </a:r>
                      <a:br>
                        <a:rPr lang="es-ES" sz="2000" b="1" i="0" u="none" strike="noStrike" baseline="0" dirty="0">
                          <a:solidFill>
                            <a:schemeClr val="dk1"/>
                          </a:solidFill>
                          <a:latin typeface="+mn-lt"/>
                          <a:ea typeface="+mn-ea"/>
                          <a:cs typeface="+mn-cs"/>
                        </a:rPr>
                      </a:br>
                      <a:r>
                        <a:rPr lang="es-ES" sz="2000" b="1" i="0" u="none" strike="noStrike" baseline="0" dirty="0">
                          <a:solidFill>
                            <a:schemeClr val="dk1"/>
                          </a:solidFill>
                          <a:latin typeface="+mn-lt"/>
                          <a:ea typeface="+mn-ea"/>
                          <a:cs typeface="+mn-cs"/>
                        </a:rPr>
                        <a:t>     </a:t>
                      </a:r>
                      <a:r>
                        <a:rPr lang="es-ES" sz="2000" b="1" i="0" u="none" strike="noStrike" baseline="0" dirty="0" err="1">
                          <a:solidFill>
                            <a:schemeClr val="dk1"/>
                          </a:solidFill>
                          <a:latin typeface="+mn-lt"/>
                          <a:ea typeface="+mn-ea"/>
                          <a:cs typeface="+mn-cs"/>
                        </a:rPr>
                        <a:t>return</a:t>
                      </a:r>
                      <a:r>
                        <a:rPr lang="es-ES" sz="2000" b="1" i="0" u="none" strike="noStrike" baseline="0" dirty="0">
                          <a:solidFill>
                            <a:schemeClr val="dk1"/>
                          </a:solidFill>
                          <a:latin typeface="+mn-lt"/>
                          <a:ea typeface="+mn-ea"/>
                          <a:cs typeface="+mn-cs"/>
                        </a:rPr>
                        <a:t> suma</a:t>
                      </a:r>
                    </a:p>
                  </a:txBody>
                  <a:tcPr/>
                </a:tc>
                <a:extLst>
                  <a:ext uri="{0D108BD9-81ED-4DB2-BD59-A6C34878D82A}">
                    <a16:rowId xmlns:a16="http://schemas.microsoft.com/office/drawing/2014/main" xmlns="" val="4052928291"/>
                  </a:ext>
                </a:extLst>
              </a:tr>
            </a:tbl>
          </a:graphicData>
        </a:graphic>
      </p:graphicFrame>
      <p:sp>
        <p:nvSpPr>
          <p:cNvPr id="2" name="CuadroTexto 1"/>
          <p:cNvSpPr txBox="1"/>
          <p:nvPr/>
        </p:nvSpPr>
        <p:spPr>
          <a:xfrm>
            <a:off x="2027547" y="2449883"/>
            <a:ext cx="8496945" cy="1200329"/>
          </a:xfrm>
          <a:prstGeom prst="rect">
            <a:avLst/>
          </a:prstGeom>
          <a:noFill/>
        </p:spPr>
        <p:txBody>
          <a:bodyPr wrap="square" rtlCol="0">
            <a:spAutoFit/>
          </a:bodyPr>
          <a:lstStyle/>
          <a:p>
            <a:pPr marL="342900" indent="-342900">
              <a:buFont typeface="Wingdings" panose="05000000000000000000" pitchFamily="2" charset="2"/>
              <a:buChar char="ü"/>
            </a:pPr>
            <a:r>
              <a:rPr lang="es-AR" sz="2400" b="1" dirty="0"/>
              <a:t>BLOQUE: </a:t>
            </a:r>
            <a:r>
              <a:rPr lang="es-AR" sz="2400" dirty="0"/>
              <a:t>Conjunto de Sentencias.</a:t>
            </a:r>
          </a:p>
          <a:p>
            <a:pPr marL="342900" indent="-342900">
              <a:buFont typeface="Wingdings" panose="05000000000000000000" pitchFamily="2" charset="2"/>
              <a:buChar char="ü"/>
            </a:pPr>
            <a:r>
              <a:rPr lang="es-AR" sz="2400" dirty="0"/>
              <a:t>Puede tener: </a:t>
            </a:r>
            <a:r>
              <a:rPr lang="es-AR" sz="2400" b="1" dirty="0"/>
              <a:t>valor de retorno </a:t>
            </a:r>
            <a:r>
              <a:rPr lang="es-AR" sz="2400" dirty="0"/>
              <a:t>y </a:t>
            </a:r>
            <a:r>
              <a:rPr lang="es-AR" sz="2400" b="1" dirty="0"/>
              <a:t>parámetros</a:t>
            </a:r>
            <a:r>
              <a:rPr lang="es-AR" sz="2400" dirty="0"/>
              <a:t>. </a:t>
            </a:r>
          </a:p>
          <a:p>
            <a:pPr marL="342900" indent="-342900">
              <a:buFont typeface="Wingdings" panose="05000000000000000000" pitchFamily="2" charset="2"/>
              <a:buChar char="ü"/>
            </a:pPr>
            <a:r>
              <a:rPr lang="es-AR" sz="2400" b="1" dirty="0"/>
              <a:t>Funciones</a:t>
            </a:r>
            <a:r>
              <a:rPr lang="es-AR" sz="2400" dirty="0"/>
              <a:t>: Rutina con parámetros</a:t>
            </a:r>
            <a:r>
              <a:rPr lang="es-ES" dirty="0"/>
              <a:t>.</a:t>
            </a:r>
          </a:p>
        </p:txBody>
      </p:sp>
    </p:spTree>
    <p:extLst>
      <p:ext uri="{BB962C8B-B14F-4D97-AF65-F5344CB8AC3E}">
        <p14:creationId xmlns:p14="http://schemas.microsoft.com/office/powerpoint/2010/main" val="27858471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a 6"/>
          <p:cNvGraphicFramePr/>
          <p:nvPr>
            <p:extLst>
              <p:ext uri="{D42A27DB-BD31-4B8C-83A1-F6EECF244321}">
                <p14:modId xmlns:p14="http://schemas.microsoft.com/office/powerpoint/2010/main" val="3459308970"/>
              </p:ext>
            </p:extLst>
          </p:nvPr>
        </p:nvGraphicFramePr>
        <p:xfrm>
          <a:off x="3215680" y="2132857"/>
          <a:ext cx="5760640" cy="40527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CuadroTexto 8"/>
          <p:cNvSpPr txBox="1"/>
          <p:nvPr/>
        </p:nvSpPr>
        <p:spPr>
          <a:xfrm>
            <a:off x="623392" y="1650892"/>
            <a:ext cx="7066681" cy="584775"/>
          </a:xfrm>
          <a:prstGeom prst="rect">
            <a:avLst/>
          </a:prstGeom>
          <a:noFill/>
        </p:spPr>
        <p:txBody>
          <a:bodyPr wrap="square" rtlCol="0">
            <a:spAutoFit/>
          </a:bodyPr>
          <a:lstStyle/>
          <a:p>
            <a:r>
              <a:rPr lang="es-ES" sz="3200" b="1" dirty="0"/>
              <a:t>ESTRUCTURAS DE CONTROL</a:t>
            </a:r>
          </a:p>
        </p:txBody>
      </p:sp>
    </p:spTree>
    <p:extLst>
      <p:ext uri="{BB962C8B-B14F-4D97-AF65-F5344CB8AC3E}">
        <p14:creationId xmlns:p14="http://schemas.microsoft.com/office/powerpoint/2010/main" val="15012867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a 2"/>
          <p:cNvGraphicFramePr/>
          <p:nvPr>
            <p:extLst>
              <p:ext uri="{D42A27DB-BD31-4B8C-83A1-F6EECF244321}">
                <p14:modId xmlns:p14="http://schemas.microsoft.com/office/powerpoint/2010/main" val="667261680"/>
              </p:ext>
            </p:extLst>
          </p:nvPr>
        </p:nvGraphicFramePr>
        <p:xfrm>
          <a:off x="7886263" y="1838871"/>
          <a:ext cx="2324092" cy="1387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Imagen 1"/>
          <p:cNvPicPr>
            <a:picLocks noChangeAspect="1"/>
          </p:cNvPicPr>
          <p:nvPr/>
        </p:nvPicPr>
        <p:blipFill>
          <a:blip r:embed="rId7">
            <a:duotone>
              <a:schemeClr val="accent2">
                <a:shade val="45000"/>
                <a:satMod val="135000"/>
              </a:schemeClr>
              <a:prstClr val="white"/>
            </a:duotone>
            <a:lum bright="-20000" contrast="40000"/>
          </a:blip>
          <a:stretch>
            <a:fillRect/>
          </a:stretch>
        </p:blipFill>
        <p:spPr>
          <a:xfrm>
            <a:off x="8302834" y="3027724"/>
            <a:ext cx="3565166" cy="3212542"/>
          </a:xfrm>
          <a:prstGeom prst="rect">
            <a:avLst/>
          </a:prstGeom>
        </p:spPr>
      </p:pic>
      <p:sp>
        <p:nvSpPr>
          <p:cNvPr id="4" name="CuadroTexto 3"/>
          <p:cNvSpPr txBox="1"/>
          <p:nvPr/>
        </p:nvSpPr>
        <p:spPr>
          <a:xfrm>
            <a:off x="695400" y="3027724"/>
            <a:ext cx="6526860" cy="3785652"/>
          </a:xfrm>
          <a:prstGeom prst="rect">
            <a:avLst/>
          </a:prstGeom>
          <a:noFill/>
        </p:spPr>
        <p:txBody>
          <a:bodyPr wrap="square" rtlCol="0">
            <a:spAutoFit/>
          </a:bodyPr>
          <a:lstStyle/>
          <a:p>
            <a:r>
              <a:rPr lang="es-ES" sz="2400" b="1" dirty="0">
                <a:latin typeface="Consolas" panose="020B0609020204030204" pitchFamily="49" charset="0"/>
              </a:rPr>
              <a:t>INICIO </a:t>
            </a:r>
            <a:r>
              <a:rPr lang="es-ES" sz="2400" b="1" dirty="0" err="1">
                <a:latin typeface="Consolas" panose="020B0609020204030204" pitchFamily="49" charset="0"/>
              </a:rPr>
              <a:t>calcularDescuento</a:t>
            </a:r>
            <a:endParaRPr lang="es-ES" sz="2400" b="1" dirty="0">
              <a:latin typeface="Consolas" panose="020B0609020204030204" pitchFamily="49" charset="0"/>
            </a:endParaRPr>
          </a:p>
          <a:p>
            <a:pPr lvl="1"/>
            <a:r>
              <a:rPr lang="es-ES" sz="2400" b="1" dirty="0">
                <a:latin typeface="Consolas" panose="020B0609020204030204" pitchFamily="49" charset="0"/>
              </a:rPr>
              <a:t>flotante </a:t>
            </a:r>
            <a:r>
              <a:rPr lang="es-ES" sz="2400" b="1" dirty="0" err="1">
                <a:latin typeface="Consolas" panose="020B0609020204030204" pitchFamily="49" charset="0"/>
              </a:rPr>
              <a:t>precioProducto</a:t>
            </a:r>
            <a:r>
              <a:rPr lang="es-ES" sz="2400" b="1" dirty="0">
                <a:latin typeface="Consolas" panose="020B0609020204030204" pitchFamily="49" charset="0"/>
              </a:rPr>
              <a:t> = 450.80;</a:t>
            </a:r>
            <a:br>
              <a:rPr lang="es-ES" sz="2400" b="1" dirty="0">
                <a:latin typeface="Consolas" panose="020B0609020204030204" pitchFamily="49" charset="0"/>
              </a:rPr>
            </a:br>
            <a:r>
              <a:rPr lang="es-ES" sz="2400" b="1" dirty="0">
                <a:latin typeface="Consolas" panose="020B0609020204030204" pitchFamily="49" charset="0"/>
              </a:rPr>
              <a:t>flotante </a:t>
            </a:r>
            <a:r>
              <a:rPr lang="es-ES" sz="2400" b="1" dirty="0" err="1">
                <a:latin typeface="Consolas" panose="020B0609020204030204" pitchFamily="49" charset="0"/>
              </a:rPr>
              <a:t>porcDescuento</a:t>
            </a:r>
            <a:r>
              <a:rPr lang="es-ES" sz="2400" b="1" dirty="0">
                <a:latin typeface="Consolas" panose="020B0609020204030204" pitchFamily="49" charset="0"/>
              </a:rPr>
              <a:t> = 0.10;</a:t>
            </a:r>
          </a:p>
          <a:p>
            <a:pPr lvl="1"/>
            <a:endParaRPr lang="es-ES" sz="2400" b="1" dirty="0">
              <a:latin typeface="Consolas" panose="020B0609020204030204" pitchFamily="49" charset="0"/>
            </a:endParaRPr>
          </a:p>
          <a:p>
            <a:pPr lvl="1"/>
            <a:r>
              <a:rPr lang="es-ES" sz="2400" b="1" dirty="0">
                <a:latin typeface="Consolas" panose="020B0609020204030204" pitchFamily="49" charset="0"/>
              </a:rPr>
              <a:t>flotante descuento = </a:t>
            </a:r>
            <a:r>
              <a:rPr lang="es-ES" sz="2400" b="1" dirty="0" err="1">
                <a:latin typeface="Consolas" panose="020B0609020204030204" pitchFamily="49" charset="0"/>
              </a:rPr>
              <a:t>precioProducto</a:t>
            </a:r>
            <a:r>
              <a:rPr lang="es-ES" sz="2400" b="1" dirty="0">
                <a:latin typeface="Consolas" panose="020B0609020204030204" pitchFamily="49" charset="0"/>
              </a:rPr>
              <a:t>*</a:t>
            </a:r>
            <a:r>
              <a:rPr lang="es-ES" sz="2400" b="1" dirty="0" err="1">
                <a:latin typeface="Consolas" panose="020B0609020204030204" pitchFamily="49" charset="0"/>
              </a:rPr>
              <a:t>porcDescuento</a:t>
            </a:r>
            <a:r>
              <a:rPr lang="es-ES" sz="2400" b="1" dirty="0">
                <a:latin typeface="Consolas" panose="020B0609020204030204" pitchFamily="49" charset="0"/>
              </a:rPr>
              <a:t>;</a:t>
            </a:r>
            <a:br>
              <a:rPr lang="es-ES" sz="2400" b="1" dirty="0">
                <a:latin typeface="Consolas" panose="020B0609020204030204" pitchFamily="49" charset="0"/>
              </a:rPr>
            </a:br>
            <a:r>
              <a:rPr lang="es-ES" sz="2400" b="1" dirty="0">
                <a:latin typeface="Consolas" panose="020B0609020204030204" pitchFamily="49" charset="0"/>
              </a:rPr>
              <a:t/>
            </a:r>
            <a:br>
              <a:rPr lang="es-ES" sz="2400" b="1" dirty="0">
                <a:latin typeface="Consolas" panose="020B0609020204030204" pitchFamily="49" charset="0"/>
              </a:rPr>
            </a:br>
            <a:r>
              <a:rPr lang="es-ES" sz="2400" b="1" dirty="0">
                <a:latin typeface="Consolas" panose="020B0609020204030204" pitchFamily="49" charset="0"/>
              </a:rPr>
              <a:t>flotante </a:t>
            </a:r>
            <a:r>
              <a:rPr lang="es-ES" sz="2400" b="1" dirty="0" err="1">
                <a:latin typeface="Consolas" panose="020B0609020204030204" pitchFamily="49" charset="0"/>
              </a:rPr>
              <a:t>nuevoPrecio</a:t>
            </a:r>
            <a:r>
              <a:rPr lang="es-ES" sz="2400" b="1" dirty="0">
                <a:latin typeface="Consolas" panose="020B0609020204030204" pitchFamily="49" charset="0"/>
              </a:rPr>
              <a:t> = </a:t>
            </a:r>
            <a:r>
              <a:rPr lang="es-ES" sz="2400" b="1" dirty="0" err="1">
                <a:latin typeface="Consolas" panose="020B0609020204030204" pitchFamily="49" charset="0"/>
              </a:rPr>
              <a:t>precioProducto</a:t>
            </a:r>
            <a:r>
              <a:rPr lang="es-ES" sz="2400" b="1" dirty="0">
                <a:latin typeface="Consolas" panose="020B0609020204030204" pitchFamily="49" charset="0"/>
              </a:rPr>
              <a:t>- descuento</a:t>
            </a:r>
          </a:p>
          <a:p>
            <a:r>
              <a:rPr lang="es-ES" sz="2400" b="1" dirty="0">
                <a:latin typeface="Consolas" panose="020B0609020204030204" pitchFamily="49" charset="0"/>
              </a:rPr>
              <a:t>FIN</a:t>
            </a:r>
          </a:p>
        </p:txBody>
      </p:sp>
      <p:grpSp>
        <p:nvGrpSpPr>
          <p:cNvPr id="8" name="Grupo 7"/>
          <p:cNvGrpSpPr/>
          <p:nvPr/>
        </p:nvGrpSpPr>
        <p:grpSpPr>
          <a:xfrm>
            <a:off x="623392" y="2180049"/>
            <a:ext cx="2880320" cy="686049"/>
            <a:chOff x="0" y="355490"/>
            <a:chExt cx="5760640" cy="1091871"/>
          </a:xfrm>
        </p:grpSpPr>
        <p:sp>
          <p:nvSpPr>
            <p:cNvPr id="10" name="Rectángulo redondeado 9"/>
            <p:cNvSpPr/>
            <p:nvPr/>
          </p:nvSpPr>
          <p:spPr>
            <a:xfrm>
              <a:off x="0" y="355490"/>
              <a:ext cx="5760640" cy="1031354"/>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1" name="CuadroTexto 10"/>
            <p:cNvSpPr txBox="1"/>
            <p:nvPr/>
          </p:nvSpPr>
          <p:spPr>
            <a:xfrm>
              <a:off x="50349" y="405838"/>
              <a:ext cx="5659947" cy="10415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s-ES" sz="3200" kern="1200" dirty="0"/>
                <a:t>Secuenciales</a:t>
              </a:r>
            </a:p>
          </p:txBody>
        </p:sp>
      </p:grpSp>
      <p:sp>
        <p:nvSpPr>
          <p:cNvPr id="12" name="CuadroTexto 11"/>
          <p:cNvSpPr txBox="1"/>
          <p:nvPr/>
        </p:nvSpPr>
        <p:spPr>
          <a:xfrm>
            <a:off x="3779013" y="1556135"/>
            <a:ext cx="5246646" cy="584775"/>
          </a:xfrm>
          <a:prstGeom prst="rect">
            <a:avLst/>
          </a:prstGeom>
          <a:noFill/>
        </p:spPr>
        <p:txBody>
          <a:bodyPr wrap="square" rtlCol="0">
            <a:spAutoFit/>
          </a:bodyPr>
          <a:lstStyle/>
          <a:p>
            <a:r>
              <a:rPr lang="es-ES" sz="3200" b="1" dirty="0"/>
              <a:t>ESTRUCTURAS DE CONTROL</a:t>
            </a:r>
          </a:p>
        </p:txBody>
      </p:sp>
      <p:sp>
        <p:nvSpPr>
          <p:cNvPr id="9" name="Título 1"/>
          <p:cNvSpPr txBox="1">
            <a:spLocks/>
          </p:cNvSpPr>
          <p:nvPr/>
        </p:nvSpPr>
        <p:spPr bwMode="auto">
          <a:xfrm>
            <a:off x="1981647" y="836712"/>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Tree>
    <p:extLst>
      <p:ext uri="{BB962C8B-B14F-4D97-AF65-F5344CB8AC3E}">
        <p14:creationId xmlns:p14="http://schemas.microsoft.com/office/powerpoint/2010/main" val="29735983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o 14"/>
          <p:cNvGrpSpPr/>
          <p:nvPr/>
        </p:nvGrpSpPr>
        <p:grpSpPr>
          <a:xfrm>
            <a:off x="7673131" y="2073333"/>
            <a:ext cx="4360165" cy="4609888"/>
            <a:chOff x="407368" y="1628800"/>
            <a:chExt cx="4360165" cy="4742494"/>
          </a:xfrm>
        </p:grpSpPr>
        <p:pic>
          <p:nvPicPr>
            <p:cNvPr id="16" name="Imagen 15"/>
            <p:cNvPicPr>
              <a:picLocks noChangeAspect="1"/>
            </p:cNvPicPr>
            <p:nvPr/>
          </p:nvPicPr>
          <p:blipFill rotWithShape="1">
            <a:blip r:embed="rId2"/>
            <a:srcRect r="21362" b="7553"/>
            <a:stretch/>
          </p:blipFill>
          <p:spPr>
            <a:xfrm>
              <a:off x="407368" y="1628800"/>
              <a:ext cx="4360165" cy="4742494"/>
            </a:xfrm>
            <a:prstGeom prst="rect">
              <a:avLst/>
            </a:prstGeom>
          </p:spPr>
        </p:pic>
        <p:sp>
          <p:nvSpPr>
            <p:cNvPr id="17" name="CuadroTexto 16"/>
            <p:cNvSpPr txBox="1"/>
            <p:nvPr/>
          </p:nvSpPr>
          <p:spPr>
            <a:xfrm>
              <a:off x="2495600" y="1844824"/>
              <a:ext cx="792088" cy="400110"/>
            </a:xfrm>
            <a:prstGeom prst="rect">
              <a:avLst/>
            </a:prstGeom>
            <a:solidFill>
              <a:srgbClr val="FCFBF4"/>
            </a:solidFill>
          </p:spPr>
          <p:txBody>
            <a:bodyPr wrap="square" rtlCol="0">
              <a:spAutoFit/>
            </a:bodyPr>
            <a:lstStyle/>
            <a:p>
              <a:r>
                <a:rPr lang="es-ES" sz="2000" b="1" dirty="0"/>
                <a:t>Inicio</a:t>
              </a:r>
            </a:p>
          </p:txBody>
        </p:sp>
        <p:sp>
          <p:nvSpPr>
            <p:cNvPr id="18" name="CuadroTexto 17"/>
            <p:cNvSpPr txBox="1"/>
            <p:nvPr/>
          </p:nvSpPr>
          <p:spPr>
            <a:xfrm>
              <a:off x="2279576" y="2812866"/>
              <a:ext cx="1224136" cy="400110"/>
            </a:xfrm>
            <a:prstGeom prst="rect">
              <a:avLst/>
            </a:prstGeom>
            <a:solidFill>
              <a:srgbClr val="FCFBF4"/>
            </a:solidFill>
          </p:spPr>
          <p:txBody>
            <a:bodyPr wrap="square" rtlCol="0">
              <a:spAutoFit/>
            </a:bodyPr>
            <a:lstStyle/>
            <a:p>
              <a:r>
                <a:rPr lang="es-ES" sz="2000" b="1" dirty="0"/>
                <a:t>Variables</a:t>
              </a:r>
            </a:p>
          </p:txBody>
        </p:sp>
        <p:sp>
          <p:nvSpPr>
            <p:cNvPr id="19" name="CuadroTexto 18"/>
            <p:cNvSpPr txBox="1"/>
            <p:nvPr/>
          </p:nvSpPr>
          <p:spPr>
            <a:xfrm>
              <a:off x="2207568" y="5301208"/>
              <a:ext cx="1368152" cy="400110"/>
            </a:xfrm>
            <a:prstGeom prst="rect">
              <a:avLst/>
            </a:prstGeom>
            <a:solidFill>
              <a:srgbClr val="FCFBF4"/>
            </a:solidFill>
          </p:spPr>
          <p:txBody>
            <a:bodyPr wrap="square" rtlCol="0">
              <a:spAutoFit/>
            </a:bodyPr>
            <a:lstStyle/>
            <a:p>
              <a:pPr algn="ctr"/>
              <a:r>
                <a:rPr lang="es-ES" sz="2000" b="1" dirty="0"/>
                <a:t>Acción</a:t>
              </a:r>
            </a:p>
          </p:txBody>
        </p:sp>
        <p:sp>
          <p:nvSpPr>
            <p:cNvPr id="20" name="Rombo 19"/>
            <p:cNvSpPr/>
            <p:nvPr/>
          </p:nvSpPr>
          <p:spPr>
            <a:xfrm>
              <a:off x="1847528" y="3545843"/>
              <a:ext cx="2088232" cy="125087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lIns="11431" tIns="333223" rIns="11430" bIns="333221" spcCol="1270" rtlCol="0" anchor="ctr"/>
            <a:lstStyle/>
            <a:p>
              <a:pPr algn="ctr" defTabSz="800100">
                <a:lnSpc>
                  <a:spcPct val="90000"/>
                </a:lnSpc>
                <a:spcAft>
                  <a:spcPct val="35000"/>
                </a:spcAft>
              </a:pPr>
              <a:endParaRPr lang="es-ES" sz="1800"/>
            </a:p>
          </p:txBody>
        </p:sp>
        <p:sp>
          <p:nvSpPr>
            <p:cNvPr id="21" name="CuadroTexto 20"/>
            <p:cNvSpPr txBox="1"/>
            <p:nvPr/>
          </p:nvSpPr>
          <p:spPr>
            <a:xfrm>
              <a:off x="2179745" y="3944685"/>
              <a:ext cx="1656184" cy="461665"/>
            </a:xfrm>
            <a:prstGeom prst="rect">
              <a:avLst/>
            </a:prstGeom>
            <a:noFill/>
          </p:spPr>
          <p:txBody>
            <a:bodyPr wrap="square" rtlCol="0">
              <a:spAutoFit/>
            </a:bodyPr>
            <a:lstStyle/>
            <a:p>
              <a:r>
                <a:rPr lang="es-ES" sz="2400" b="1" dirty="0"/>
                <a:t>Condición</a:t>
              </a:r>
            </a:p>
          </p:txBody>
        </p:sp>
      </p:grpSp>
      <p:sp>
        <p:nvSpPr>
          <p:cNvPr id="4" name="CuadroTexto 3"/>
          <p:cNvSpPr txBox="1"/>
          <p:nvPr/>
        </p:nvSpPr>
        <p:spPr>
          <a:xfrm>
            <a:off x="569165" y="2990450"/>
            <a:ext cx="8682045" cy="3108543"/>
          </a:xfrm>
          <a:prstGeom prst="rect">
            <a:avLst/>
          </a:prstGeom>
          <a:noFill/>
        </p:spPr>
        <p:txBody>
          <a:bodyPr wrap="square" rtlCol="0">
            <a:spAutoFit/>
          </a:bodyPr>
          <a:lstStyle/>
          <a:p>
            <a:r>
              <a:rPr lang="es-ES" sz="2400" b="1" dirty="0">
                <a:latin typeface="Consolas" panose="020B0609020204030204" pitchFamily="49" charset="0"/>
              </a:rPr>
              <a:t>INICIO </a:t>
            </a:r>
            <a:r>
              <a:rPr lang="es-ES" sz="2400" b="1" dirty="0" err="1">
                <a:latin typeface="Consolas" panose="020B0609020204030204" pitchFamily="49" charset="0"/>
              </a:rPr>
              <a:t>aplicarDescuento</a:t>
            </a:r>
            <a:endParaRPr lang="es-ES" sz="2400" b="1" dirty="0">
              <a:latin typeface="Consolas" panose="020B0609020204030204" pitchFamily="49" charset="0"/>
            </a:endParaRPr>
          </a:p>
          <a:p>
            <a:r>
              <a:rPr lang="es-ES" sz="2000" dirty="0">
                <a:latin typeface="Consolas" panose="020B0609020204030204" pitchFamily="49" charset="0"/>
              </a:rPr>
              <a:t>  flotante </a:t>
            </a:r>
            <a:r>
              <a:rPr lang="es-ES" sz="2000" dirty="0" err="1">
                <a:latin typeface="Consolas" panose="020B0609020204030204" pitchFamily="49" charset="0"/>
              </a:rPr>
              <a:t>precioProd</a:t>
            </a:r>
            <a:r>
              <a:rPr lang="es-ES" sz="2000" dirty="0">
                <a:latin typeface="Consolas" panose="020B0609020204030204" pitchFamily="49" charset="0"/>
              </a:rPr>
              <a:t> = 450.80;</a:t>
            </a:r>
            <a:br>
              <a:rPr lang="es-ES" sz="2000" dirty="0">
                <a:latin typeface="Consolas" panose="020B0609020204030204" pitchFamily="49" charset="0"/>
              </a:rPr>
            </a:br>
            <a:r>
              <a:rPr lang="es-ES" sz="2000" dirty="0">
                <a:latin typeface="Consolas" panose="020B0609020204030204" pitchFamily="49" charset="0"/>
              </a:rPr>
              <a:t>  flotante </a:t>
            </a:r>
            <a:r>
              <a:rPr lang="es-ES" sz="2000" dirty="0" err="1">
                <a:latin typeface="Consolas" panose="020B0609020204030204" pitchFamily="49" charset="0"/>
              </a:rPr>
              <a:t>porcDesc</a:t>
            </a:r>
            <a:r>
              <a:rPr lang="es-ES" sz="2000" dirty="0">
                <a:latin typeface="Consolas" panose="020B0609020204030204" pitchFamily="49" charset="0"/>
              </a:rPr>
              <a:t> = 0.10;</a:t>
            </a:r>
          </a:p>
          <a:p>
            <a:r>
              <a:rPr lang="es-ES" sz="2000" dirty="0">
                <a:latin typeface="Consolas" panose="020B0609020204030204" pitchFamily="49" charset="0"/>
              </a:rPr>
              <a:t>  </a:t>
            </a:r>
            <a:r>
              <a:rPr lang="es-ES" sz="2000" b="1" dirty="0">
                <a:latin typeface="Consolas" panose="020B0609020204030204" pitchFamily="49" charset="0"/>
              </a:rPr>
              <a:t>Booleano </a:t>
            </a:r>
            <a:r>
              <a:rPr lang="es-ES" sz="2000" b="1" dirty="0" err="1">
                <a:latin typeface="Consolas" panose="020B0609020204030204" pitchFamily="49" charset="0"/>
              </a:rPr>
              <a:t>tieneDescuento</a:t>
            </a:r>
            <a:r>
              <a:rPr lang="es-ES" sz="2000" b="1" dirty="0">
                <a:latin typeface="Consolas" panose="020B0609020204030204" pitchFamily="49" charset="0"/>
              </a:rPr>
              <a:t>=true;</a:t>
            </a:r>
          </a:p>
          <a:p>
            <a:r>
              <a:rPr lang="es-ES" sz="2000" b="1" dirty="0">
                <a:latin typeface="Consolas" panose="020B0609020204030204" pitchFamily="49" charset="0"/>
              </a:rPr>
              <a:t>   </a:t>
            </a:r>
            <a:r>
              <a:rPr lang="es-ES" sz="2400" b="1" dirty="0">
                <a:latin typeface="Consolas" panose="020B0609020204030204" pitchFamily="49" charset="0"/>
              </a:rPr>
              <a:t>SI</a:t>
            </a:r>
            <a:r>
              <a:rPr lang="es-ES" sz="2000" b="1" dirty="0">
                <a:latin typeface="Consolas" panose="020B0609020204030204" pitchFamily="49" charset="0"/>
              </a:rPr>
              <a:t> (</a:t>
            </a:r>
            <a:r>
              <a:rPr lang="es-ES" sz="2000" b="1" dirty="0" err="1">
                <a:latin typeface="Consolas" panose="020B0609020204030204" pitchFamily="49" charset="0"/>
              </a:rPr>
              <a:t>tieneDescuento</a:t>
            </a:r>
            <a:r>
              <a:rPr lang="es-ES" sz="2000" b="1" dirty="0">
                <a:latin typeface="Consolas" panose="020B0609020204030204" pitchFamily="49" charset="0"/>
              </a:rPr>
              <a:t>==true)</a:t>
            </a:r>
          </a:p>
          <a:p>
            <a:pPr lvl="1"/>
            <a:r>
              <a:rPr lang="es-ES" sz="2000" b="1" dirty="0">
                <a:latin typeface="Consolas" panose="020B0609020204030204" pitchFamily="49" charset="0"/>
              </a:rPr>
              <a:t>	ENTONCES flotante descuento = </a:t>
            </a:r>
            <a:r>
              <a:rPr lang="es-ES" sz="2000" b="1" dirty="0" err="1">
                <a:latin typeface="Consolas" panose="020B0609020204030204" pitchFamily="49" charset="0"/>
              </a:rPr>
              <a:t>precioProd</a:t>
            </a:r>
            <a:r>
              <a:rPr lang="es-ES" sz="2000" b="1" dirty="0">
                <a:latin typeface="Consolas" panose="020B0609020204030204" pitchFamily="49" charset="0"/>
              </a:rPr>
              <a:t>*</a:t>
            </a:r>
            <a:r>
              <a:rPr lang="es-ES" sz="2000" b="1" dirty="0" err="1">
                <a:latin typeface="Consolas" panose="020B0609020204030204" pitchFamily="49" charset="0"/>
              </a:rPr>
              <a:t>porcDesc</a:t>
            </a:r>
            <a:endParaRPr lang="es-ES" sz="2000" b="1" dirty="0">
              <a:latin typeface="Consolas" panose="020B0609020204030204" pitchFamily="49" charset="0"/>
            </a:endParaRPr>
          </a:p>
          <a:p>
            <a:pPr lvl="1"/>
            <a:r>
              <a:rPr lang="es-ES" sz="2000" b="1" dirty="0">
                <a:latin typeface="Consolas" panose="020B0609020204030204" pitchFamily="49" charset="0"/>
              </a:rPr>
              <a:t>	flotante </a:t>
            </a:r>
            <a:r>
              <a:rPr lang="es-ES" sz="2000" b="1" dirty="0" err="1">
                <a:latin typeface="Consolas" panose="020B0609020204030204" pitchFamily="49" charset="0"/>
              </a:rPr>
              <a:t>nuevoPrecio</a:t>
            </a:r>
            <a:r>
              <a:rPr lang="es-ES" sz="2000" b="1" dirty="0">
                <a:latin typeface="Consolas" panose="020B0609020204030204" pitchFamily="49" charset="0"/>
              </a:rPr>
              <a:t> = </a:t>
            </a:r>
            <a:r>
              <a:rPr lang="es-ES" sz="2000" b="1" dirty="0" err="1">
                <a:latin typeface="Consolas" panose="020B0609020204030204" pitchFamily="49" charset="0"/>
              </a:rPr>
              <a:t>precioProd</a:t>
            </a:r>
            <a:r>
              <a:rPr lang="es-ES" sz="2000" b="1" dirty="0">
                <a:latin typeface="Consolas" panose="020B0609020204030204" pitchFamily="49" charset="0"/>
              </a:rPr>
              <a:t> – descuento</a:t>
            </a:r>
            <a:endParaRPr lang="es-ES" sz="2400" b="1" dirty="0">
              <a:latin typeface="Consolas" panose="020B0609020204030204" pitchFamily="49" charset="0"/>
            </a:endParaRPr>
          </a:p>
          <a:p>
            <a:pPr lvl="1"/>
            <a:r>
              <a:rPr lang="es-ES" sz="2400" b="1" dirty="0">
                <a:latin typeface="Consolas" panose="020B0609020204030204" pitchFamily="49" charset="0"/>
              </a:rPr>
              <a:t>FIN SI</a:t>
            </a:r>
          </a:p>
          <a:p>
            <a:r>
              <a:rPr lang="es-ES" sz="2400" b="1" dirty="0">
                <a:latin typeface="Consolas" panose="020B0609020204030204" pitchFamily="49" charset="0"/>
              </a:rPr>
              <a:t>FIN</a:t>
            </a:r>
          </a:p>
        </p:txBody>
      </p:sp>
      <p:grpSp>
        <p:nvGrpSpPr>
          <p:cNvPr id="12" name="Grupo 11"/>
          <p:cNvGrpSpPr/>
          <p:nvPr/>
        </p:nvGrpSpPr>
        <p:grpSpPr>
          <a:xfrm>
            <a:off x="569165" y="2015349"/>
            <a:ext cx="4680520" cy="664810"/>
            <a:chOff x="0" y="1510685"/>
            <a:chExt cx="5760640" cy="1031354"/>
          </a:xfrm>
        </p:grpSpPr>
        <p:sp>
          <p:nvSpPr>
            <p:cNvPr id="13" name="Rectángulo redondeado 12"/>
            <p:cNvSpPr/>
            <p:nvPr/>
          </p:nvSpPr>
          <p:spPr>
            <a:xfrm>
              <a:off x="0" y="1510685"/>
              <a:ext cx="5760640" cy="1031354"/>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4" name="CuadroTexto 13"/>
            <p:cNvSpPr txBox="1"/>
            <p:nvPr/>
          </p:nvSpPr>
          <p:spPr>
            <a:xfrm>
              <a:off x="50347" y="1561033"/>
              <a:ext cx="5533042" cy="9810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s-ES" sz="3200" kern="1200" dirty="0"/>
                <a:t>Selectivas o De Decisión</a:t>
              </a:r>
            </a:p>
          </p:txBody>
        </p:sp>
      </p:grpSp>
      <p:sp>
        <p:nvSpPr>
          <p:cNvPr id="6" name="CuadroTexto 5"/>
          <p:cNvSpPr txBox="1"/>
          <p:nvPr/>
        </p:nvSpPr>
        <p:spPr>
          <a:xfrm>
            <a:off x="5851689" y="2073333"/>
            <a:ext cx="3237168" cy="584775"/>
          </a:xfrm>
          <a:prstGeom prst="rect">
            <a:avLst/>
          </a:prstGeom>
          <a:noFill/>
        </p:spPr>
        <p:txBody>
          <a:bodyPr wrap="none" rtlCol="0">
            <a:spAutoFit/>
          </a:bodyPr>
          <a:lstStyle/>
          <a:p>
            <a:r>
              <a:rPr lang="es-ES" sz="3200" i="1" dirty="0">
                <a:ln w="0"/>
                <a:solidFill>
                  <a:schemeClr val="accent3">
                    <a:lumMod val="50000"/>
                  </a:schemeClr>
                </a:solidFill>
                <a:effectLst>
                  <a:outerShdw blurRad="38100" dist="25400" dir="5400000" algn="ctr" rotWithShape="0">
                    <a:srgbClr val="6E747A">
                      <a:alpha val="43000"/>
                    </a:srgbClr>
                  </a:outerShdw>
                </a:effectLst>
              </a:rPr>
              <a:t>Alternativa Simple</a:t>
            </a:r>
          </a:p>
        </p:txBody>
      </p:sp>
      <p:sp>
        <p:nvSpPr>
          <p:cNvPr id="7" name="Flecha izquierda 6"/>
          <p:cNvSpPr/>
          <p:nvPr/>
        </p:nvSpPr>
        <p:spPr>
          <a:xfrm flipH="1">
            <a:off x="5375920" y="2248112"/>
            <a:ext cx="475769" cy="216024"/>
          </a:xfrm>
          <a:prstGeom prst="leftArrow">
            <a:avLst/>
          </a:prstGeom>
          <a:solidFill>
            <a:srgbClr val="2A2A2A"/>
          </a:solidFill>
        </p:spPr>
        <p:style>
          <a:lnRef idx="2">
            <a:schemeClr val="dk1"/>
          </a:lnRef>
          <a:fillRef idx="1">
            <a:schemeClr val="lt1"/>
          </a:fillRef>
          <a:effectRef idx="0">
            <a:schemeClr val="dk1"/>
          </a:effectRef>
          <a:fontRef idx="minor">
            <a:schemeClr val="dk1"/>
          </a:fontRef>
        </p:style>
        <p:txBody>
          <a:bodyPr lIns="11431" tIns="333223" rIns="11430" bIns="333221" spcCol="1270" rtlCol="0" anchor="ctr"/>
          <a:lstStyle/>
          <a:p>
            <a:pPr algn="ctr" defTabSz="800100">
              <a:lnSpc>
                <a:spcPct val="90000"/>
              </a:lnSpc>
              <a:spcAft>
                <a:spcPct val="35000"/>
              </a:spcAft>
            </a:pPr>
            <a:endParaRPr lang="es-ES" sz="1800"/>
          </a:p>
        </p:txBody>
      </p:sp>
      <p:sp>
        <p:nvSpPr>
          <p:cNvPr id="22" name="CuadroTexto 21"/>
          <p:cNvSpPr txBox="1"/>
          <p:nvPr/>
        </p:nvSpPr>
        <p:spPr>
          <a:xfrm>
            <a:off x="3779013" y="1411442"/>
            <a:ext cx="5246646" cy="584775"/>
          </a:xfrm>
          <a:prstGeom prst="rect">
            <a:avLst/>
          </a:prstGeom>
          <a:noFill/>
        </p:spPr>
        <p:txBody>
          <a:bodyPr wrap="square" rtlCol="0">
            <a:spAutoFit/>
          </a:bodyPr>
          <a:lstStyle/>
          <a:p>
            <a:r>
              <a:rPr lang="es-ES" sz="3200" b="1" dirty="0"/>
              <a:t>ESTRUCTURAS DE CONTROL</a:t>
            </a:r>
          </a:p>
        </p:txBody>
      </p:sp>
      <p:sp>
        <p:nvSpPr>
          <p:cNvPr id="23" name="Título 1"/>
          <p:cNvSpPr txBox="1">
            <a:spLocks/>
          </p:cNvSpPr>
          <p:nvPr/>
        </p:nvSpPr>
        <p:spPr bwMode="auto">
          <a:xfrm>
            <a:off x="1981647" y="837873"/>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Tree>
    <p:extLst>
      <p:ext uri="{BB962C8B-B14F-4D97-AF65-F5344CB8AC3E}">
        <p14:creationId xmlns:p14="http://schemas.microsoft.com/office/powerpoint/2010/main" val="41095643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17518" y="2800328"/>
            <a:ext cx="7402618" cy="4093428"/>
          </a:xfrm>
          <a:prstGeom prst="rect">
            <a:avLst/>
          </a:prstGeom>
          <a:noFill/>
        </p:spPr>
        <p:txBody>
          <a:bodyPr wrap="square" rtlCol="0">
            <a:spAutoFit/>
          </a:bodyPr>
          <a:lstStyle/>
          <a:p>
            <a:r>
              <a:rPr lang="es-ES" b="1" dirty="0">
                <a:latin typeface="Consolas" panose="020B0609020204030204" pitchFamily="49" charset="0"/>
              </a:rPr>
              <a:t>INICIO </a:t>
            </a:r>
            <a:r>
              <a:rPr lang="es-ES" dirty="0" err="1">
                <a:latin typeface="Consolas" panose="020B0609020204030204" pitchFamily="49" charset="0"/>
              </a:rPr>
              <a:t>aplicarDescuento</a:t>
            </a:r>
            <a:endParaRPr lang="es-ES" dirty="0">
              <a:latin typeface="Consolas" panose="020B0609020204030204" pitchFamily="49" charset="0"/>
            </a:endParaRPr>
          </a:p>
          <a:p>
            <a:r>
              <a:rPr lang="es-ES" dirty="0">
                <a:latin typeface="Consolas" panose="020B0609020204030204" pitchFamily="49" charset="0"/>
              </a:rPr>
              <a:t>   flotante </a:t>
            </a:r>
            <a:r>
              <a:rPr lang="es-ES" dirty="0" err="1">
                <a:latin typeface="Consolas" panose="020B0609020204030204" pitchFamily="49" charset="0"/>
              </a:rPr>
              <a:t>precioProd</a:t>
            </a:r>
            <a:r>
              <a:rPr lang="es-ES" dirty="0">
                <a:latin typeface="Consolas" panose="020B0609020204030204" pitchFamily="49" charset="0"/>
              </a:rPr>
              <a:t> = 450.80;</a:t>
            </a:r>
            <a:br>
              <a:rPr lang="es-ES" dirty="0">
                <a:latin typeface="Consolas" panose="020B0609020204030204" pitchFamily="49" charset="0"/>
              </a:rPr>
            </a:br>
            <a:r>
              <a:rPr lang="es-ES" dirty="0">
                <a:latin typeface="Consolas" panose="020B0609020204030204" pitchFamily="49" charset="0"/>
              </a:rPr>
              <a:t>   flotante </a:t>
            </a:r>
            <a:r>
              <a:rPr lang="es-ES" dirty="0" err="1">
                <a:latin typeface="Consolas" panose="020B0609020204030204" pitchFamily="49" charset="0"/>
              </a:rPr>
              <a:t>porcDesc</a:t>
            </a:r>
            <a:r>
              <a:rPr lang="es-ES" dirty="0">
                <a:latin typeface="Consolas" panose="020B0609020204030204" pitchFamily="49" charset="0"/>
              </a:rPr>
              <a:t> = 0.10;</a:t>
            </a:r>
          </a:p>
          <a:p>
            <a:r>
              <a:rPr lang="es-ES" dirty="0">
                <a:latin typeface="Consolas" panose="020B0609020204030204" pitchFamily="49" charset="0"/>
              </a:rPr>
              <a:t>   Booleano </a:t>
            </a:r>
            <a:r>
              <a:rPr lang="es-ES" dirty="0" err="1">
                <a:latin typeface="Consolas" panose="020B0609020204030204" pitchFamily="49" charset="0"/>
              </a:rPr>
              <a:t>tieneDescuento</a:t>
            </a:r>
            <a:r>
              <a:rPr lang="es-ES" dirty="0">
                <a:latin typeface="Consolas" panose="020B0609020204030204" pitchFamily="49" charset="0"/>
              </a:rPr>
              <a:t>=true;</a:t>
            </a:r>
          </a:p>
          <a:p>
            <a:pPr lvl="1"/>
            <a:r>
              <a:rPr lang="es-ES" sz="2000" b="1" dirty="0">
                <a:latin typeface="Consolas" panose="020B0609020204030204" pitchFamily="49" charset="0"/>
              </a:rPr>
              <a:t>SI (</a:t>
            </a:r>
            <a:r>
              <a:rPr lang="es-ES" sz="2000" b="1" dirty="0" err="1">
                <a:latin typeface="Consolas" panose="020B0609020204030204" pitchFamily="49" charset="0"/>
              </a:rPr>
              <a:t>tieneDescuento</a:t>
            </a:r>
            <a:r>
              <a:rPr lang="es-ES" sz="2000" b="1" dirty="0">
                <a:latin typeface="Consolas" panose="020B0609020204030204" pitchFamily="49" charset="0"/>
              </a:rPr>
              <a:t>==true)</a:t>
            </a:r>
          </a:p>
          <a:p>
            <a:pPr lvl="1"/>
            <a:r>
              <a:rPr lang="es-ES" sz="2000" b="1" dirty="0">
                <a:latin typeface="Consolas" panose="020B0609020204030204" pitchFamily="49" charset="0"/>
              </a:rPr>
              <a:t>ENTONCES</a:t>
            </a:r>
            <a:br>
              <a:rPr lang="es-ES" sz="2000" b="1" dirty="0">
                <a:latin typeface="Consolas" panose="020B0609020204030204" pitchFamily="49" charset="0"/>
              </a:rPr>
            </a:br>
            <a:r>
              <a:rPr lang="es-ES" sz="2000" b="1" dirty="0">
                <a:latin typeface="Consolas" panose="020B0609020204030204" pitchFamily="49" charset="0"/>
              </a:rPr>
              <a:t>	flotante </a:t>
            </a:r>
            <a:r>
              <a:rPr lang="es-ES" sz="2000" b="1" dirty="0" err="1">
                <a:latin typeface="Consolas" panose="020B0609020204030204" pitchFamily="49" charset="0"/>
              </a:rPr>
              <a:t>desc</a:t>
            </a:r>
            <a:r>
              <a:rPr lang="es-ES" sz="2000" b="1" dirty="0">
                <a:latin typeface="Consolas" panose="020B0609020204030204" pitchFamily="49" charset="0"/>
              </a:rPr>
              <a:t> = </a:t>
            </a:r>
            <a:r>
              <a:rPr lang="es-ES" sz="2000" b="1" dirty="0" err="1">
                <a:latin typeface="Consolas" panose="020B0609020204030204" pitchFamily="49" charset="0"/>
              </a:rPr>
              <a:t>precioProd</a:t>
            </a:r>
            <a:r>
              <a:rPr lang="es-ES" sz="2000" b="1" dirty="0">
                <a:latin typeface="Consolas" panose="020B0609020204030204" pitchFamily="49" charset="0"/>
              </a:rPr>
              <a:t>*</a:t>
            </a:r>
            <a:r>
              <a:rPr lang="es-ES" sz="2000" b="1" dirty="0" err="1">
                <a:latin typeface="Consolas" panose="020B0609020204030204" pitchFamily="49" charset="0"/>
              </a:rPr>
              <a:t>porcDesc</a:t>
            </a:r>
            <a:r>
              <a:rPr lang="es-ES" sz="2000" b="1" dirty="0">
                <a:latin typeface="Consolas" panose="020B0609020204030204" pitchFamily="49" charset="0"/>
              </a:rPr>
              <a:t>;</a:t>
            </a:r>
          </a:p>
          <a:p>
            <a:pPr lvl="1"/>
            <a:r>
              <a:rPr lang="es-ES" sz="2000" b="1" dirty="0">
                <a:latin typeface="Consolas" panose="020B0609020204030204" pitchFamily="49" charset="0"/>
              </a:rPr>
              <a:t>	flotante </a:t>
            </a:r>
            <a:r>
              <a:rPr lang="es-ES" sz="2000" b="1" dirty="0" err="1">
                <a:latin typeface="Consolas" panose="020B0609020204030204" pitchFamily="49" charset="0"/>
              </a:rPr>
              <a:t>nuevoPrecio</a:t>
            </a:r>
            <a:r>
              <a:rPr lang="es-ES" sz="2000" b="1" dirty="0">
                <a:latin typeface="Consolas" panose="020B0609020204030204" pitchFamily="49" charset="0"/>
              </a:rPr>
              <a:t> = </a:t>
            </a:r>
            <a:r>
              <a:rPr lang="es-ES" sz="2000" b="1" dirty="0" err="1">
                <a:latin typeface="Consolas" panose="020B0609020204030204" pitchFamily="49" charset="0"/>
              </a:rPr>
              <a:t>precioProd</a:t>
            </a:r>
            <a:r>
              <a:rPr lang="es-ES" sz="2000" b="1" dirty="0">
                <a:latin typeface="Consolas" panose="020B0609020204030204" pitchFamily="49" charset="0"/>
              </a:rPr>
              <a:t> - </a:t>
            </a:r>
            <a:r>
              <a:rPr lang="es-ES" sz="2000" b="1" dirty="0" err="1">
                <a:latin typeface="Consolas" panose="020B0609020204030204" pitchFamily="49" charset="0"/>
              </a:rPr>
              <a:t>desc</a:t>
            </a:r>
            <a:endParaRPr lang="es-ES" sz="2000" b="1" dirty="0">
              <a:latin typeface="Consolas" panose="020B0609020204030204" pitchFamily="49" charset="0"/>
            </a:endParaRPr>
          </a:p>
          <a:p>
            <a:pPr lvl="1"/>
            <a:r>
              <a:rPr lang="es-ES" sz="2000" b="1" dirty="0">
                <a:latin typeface="Consolas" panose="020B0609020204030204" pitchFamily="49" charset="0"/>
              </a:rPr>
              <a:t>	MOSTRAR “El precio nuevo es:” + </a:t>
            </a:r>
            <a:r>
              <a:rPr lang="es-ES" sz="2000" b="1" dirty="0" err="1">
                <a:latin typeface="Consolas" panose="020B0609020204030204" pitchFamily="49" charset="0"/>
              </a:rPr>
              <a:t>nuevoPrecio</a:t>
            </a:r>
            <a:endParaRPr lang="es-ES" sz="2000" b="1" dirty="0">
              <a:latin typeface="Consolas" panose="020B0609020204030204" pitchFamily="49" charset="0"/>
            </a:endParaRPr>
          </a:p>
          <a:p>
            <a:pPr lvl="1"/>
            <a:r>
              <a:rPr lang="es-ES" sz="2000" b="1" dirty="0">
                <a:latin typeface="Consolas" panose="020B0609020204030204" pitchFamily="49" charset="0"/>
              </a:rPr>
              <a:t>SINO</a:t>
            </a:r>
          </a:p>
          <a:p>
            <a:pPr lvl="1"/>
            <a:r>
              <a:rPr lang="es-ES" sz="2000" b="1" dirty="0">
                <a:latin typeface="Consolas" panose="020B0609020204030204" pitchFamily="49" charset="0"/>
              </a:rPr>
              <a:t>	MOSTAR “No aplica descuento”</a:t>
            </a:r>
            <a:br>
              <a:rPr lang="es-ES" sz="2000" b="1" dirty="0">
                <a:latin typeface="Consolas" panose="020B0609020204030204" pitchFamily="49" charset="0"/>
              </a:rPr>
            </a:br>
            <a:r>
              <a:rPr lang="es-ES" sz="2000" b="1" dirty="0">
                <a:latin typeface="Consolas" panose="020B0609020204030204" pitchFamily="49" charset="0"/>
              </a:rPr>
              <a:t>FIN SI</a:t>
            </a:r>
          </a:p>
          <a:p>
            <a:r>
              <a:rPr lang="es-ES" b="1" dirty="0">
                <a:latin typeface="Consolas" panose="020B0609020204030204" pitchFamily="49" charset="0"/>
              </a:rPr>
              <a:t>FIN</a:t>
            </a:r>
          </a:p>
        </p:txBody>
      </p:sp>
      <p:grpSp>
        <p:nvGrpSpPr>
          <p:cNvPr id="6" name="Grupo 5"/>
          <p:cNvGrpSpPr/>
          <p:nvPr/>
        </p:nvGrpSpPr>
        <p:grpSpPr>
          <a:xfrm>
            <a:off x="7551305" y="2492896"/>
            <a:ext cx="4608512" cy="4248471"/>
            <a:chOff x="7189313" y="1970358"/>
            <a:chExt cx="4608512" cy="4375492"/>
          </a:xfrm>
        </p:grpSpPr>
        <p:pic>
          <p:nvPicPr>
            <p:cNvPr id="2" name="Imagen 1"/>
            <p:cNvPicPr>
              <a:picLocks noChangeAspect="1"/>
            </p:cNvPicPr>
            <p:nvPr/>
          </p:nvPicPr>
          <p:blipFill rotWithShape="1">
            <a:blip r:embed="rId2"/>
            <a:srcRect r="4366"/>
            <a:stretch/>
          </p:blipFill>
          <p:spPr>
            <a:xfrm>
              <a:off x="7189313" y="1970358"/>
              <a:ext cx="4608512" cy="4375492"/>
            </a:xfrm>
            <a:prstGeom prst="rect">
              <a:avLst/>
            </a:prstGeom>
          </p:spPr>
        </p:pic>
        <p:sp>
          <p:nvSpPr>
            <p:cNvPr id="25" name="CuadroTexto 24"/>
            <p:cNvSpPr txBox="1"/>
            <p:nvPr/>
          </p:nvSpPr>
          <p:spPr>
            <a:xfrm>
              <a:off x="7824192" y="2155353"/>
              <a:ext cx="792088" cy="400110"/>
            </a:xfrm>
            <a:prstGeom prst="rect">
              <a:avLst/>
            </a:prstGeom>
            <a:solidFill>
              <a:srgbClr val="FCFBF4"/>
            </a:solidFill>
          </p:spPr>
          <p:txBody>
            <a:bodyPr wrap="square" rtlCol="0">
              <a:spAutoFit/>
            </a:bodyPr>
            <a:lstStyle/>
            <a:p>
              <a:r>
                <a:rPr lang="es-ES" sz="2000" b="1" dirty="0"/>
                <a:t>Inicio</a:t>
              </a:r>
            </a:p>
          </p:txBody>
        </p:sp>
        <p:sp>
          <p:nvSpPr>
            <p:cNvPr id="26" name="CuadroTexto 25"/>
            <p:cNvSpPr txBox="1"/>
            <p:nvPr/>
          </p:nvSpPr>
          <p:spPr>
            <a:xfrm>
              <a:off x="7608168" y="2985408"/>
              <a:ext cx="1224136" cy="400110"/>
            </a:xfrm>
            <a:prstGeom prst="rect">
              <a:avLst/>
            </a:prstGeom>
            <a:solidFill>
              <a:srgbClr val="FCFBF4"/>
            </a:solidFill>
          </p:spPr>
          <p:txBody>
            <a:bodyPr wrap="square" rtlCol="0">
              <a:spAutoFit/>
            </a:bodyPr>
            <a:lstStyle/>
            <a:p>
              <a:r>
                <a:rPr lang="es-ES" sz="2000" b="1" dirty="0"/>
                <a:t>Variables</a:t>
              </a:r>
            </a:p>
          </p:txBody>
        </p:sp>
        <p:sp>
          <p:nvSpPr>
            <p:cNvPr id="27" name="CuadroTexto 26"/>
            <p:cNvSpPr txBox="1"/>
            <p:nvPr/>
          </p:nvSpPr>
          <p:spPr>
            <a:xfrm>
              <a:off x="7608168" y="5229200"/>
              <a:ext cx="1224136" cy="400110"/>
            </a:xfrm>
            <a:prstGeom prst="rect">
              <a:avLst/>
            </a:prstGeom>
            <a:solidFill>
              <a:srgbClr val="FCFBF4"/>
            </a:solidFill>
          </p:spPr>
          <p:txBody>
            <a:bodyPr wrap="square" rtlCol="0">
              <a:spAutoFit/>
            </a:bodyPr>
            <a:lstStyle/>
            <a:p>
              <a:pPr algn="ctr"/>
              <a:r>
                <a:rPr lang="es-ES" sz="2000" b="1" dirty="0"/>
                <a:t>Acción</a:t>
              </a:r>
            </a:p>
          </p:txBody>
        </p:sp>
        <p:sp>
          <p:nvSpPr>
            <p:cNvPr id="28" name="CuadroTexto 27"/>
            <p:cNvSpPr txBox="1"/>
            <p:nvPr/>
          </p:nvSpPr>
          <p:spPr>
            <a:xfrm>
              <a:off x="10395013" y="4829090"/>
              <a:ext cx="1258796" cy="400110"/>
            </a:xfrm>
            <a:prstGeom prst="rect">
              <a:avLst/>
            </a:prstGeom>
            <a:solidFill>
              <a:srgbClr val="FCFBF4"/>
            </a:solidFill>
          </p:spPr>
          <p:txBody>
            <a:bodyPr wrap="square" rtlCol="0">
              <a:spAutoFit/>
            </a:bodyPr>
            <a:lstStyle/>
            <a:p>
              <a:pPr algn="ctr"/>
              <a:r>
                <a:rPr lang="es-ES" sz="2000" b="1" dirty="0"/>
                <a:t>Acción</a:t>
              </a:r>
            </a:p>
          </p:txBody>
        </p:sp>
        <p:sp>
          <p:nvSpPr>
            <p:cNvPr id="29" name="Rombo 28"/>
            <p:cNvSpPr/>
            <p:nvPr/>
          </p:nvSpPr>
          <p:spPr>
            <a:xfrm>
              <a:off x="7289362" y="3660523"/>
              <a:ext cx="1706291" cy="1039621"/>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lIns="11431" tIns="333223" rIns="11430" bIns="333221" spcCol="1270" rtlCol="0" anchor="ctr"/>
            <a:lstStyle/>
            <a:p>
              <a:pPr algn="ctr" defTabSz="800100">
                <a:lnSpc>
                  <a:spcPct val="90000"/>
                </a:lnSpc>
                <a:spcAft>
                  <a:spcPct val="35000"/>
                </a:spcAft>
              </a:pPr>
              <a:endParaRPr lang="es-ES" sz="1800"/>
            </a:p>
          </p:txBody>
        </p:sp>
        <p:sp>
          <p:nvSpPr>
            <p:cNvPr id="30" name="CuadroTexto 29"/>
            <p:cNvSpPr txBox="1"/>
            <p:nvPr/>
          </p:nvSpPr>
          <p:spPr>
            <a:xfrm>
              <a:off x="7464152" y="3933056"/>
              <a:ext cx="1531501" cy="461665"/>
            </a:xfrm>
            <a:prstGeom prst="rect">
              <a:avLst/>
            </a:prstGeom>
            <a:noFill/>
          </p:spPr>
          <p:txBody>
            <a:bodyPr wrap="square" rtlCol="0">
              <a:spAutoFit/>
            </a:bodyPr>
            <a:lstStyle/>
            <a:p>
              <a:r>
                <a:rPr lang="es-ES" sz="2400" b="1" dirty="0"/>
                <a:t>Condición</a:t>
              </a:r>
            </a:p>
          </p:txBody>
        </p:sp>
      </p:grpSp>
      <p:grpSp>
        <p:nvGrpSpPr>
          <p:cNvPr id="35" name="Grupo 34"/>
          <p:cNvGrpSpPr/>
          <p:nvPr/>
        </p:nvGrpSpPr>
        <p:grpSpPr>
          <a:xfrm>
            <a:off x="569165" y="2044110"/>
            <a:ext cx="4680520" cy="664810"/>
            <a:chOff x="0" y="1510685"/>
            <a:chExt cx="5760640" cy="1031354"/>
          </a:xfrm>
        </p:grpSpPr>
        <p:sp>
          <p:nvSpPr>
            <p:cNvPr id="36" name="Rectángulo redondeado 35"/>
            <p:cNvSpPr/>
            <p:nvPr/>
          </p:nvSpPr>
          <p:spPr>
            <a:xfrm>
              <a:off x="0" y="1510685"/>
              <a:ext cx="5760640" cy="1031354"/>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7" name="CuadroTexto 36"/>
            <p:cNvSpPr txBox="1"/>
            <p:nvPr/>
          </p:nvSpPr>
          <p:spPr>
            <a:xfrm>
              <a:off x="50347" y="1561033"/>
              <a:ext cx="5533042" cy="9810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s-ES" sz="3200" kern="1200" dirty="0"/>
                <a:t>Selectivas o De Decisión</a:t>
              </a:r>
            </a:p>
          </p:txBody>
        </p:sp>
      </p:grpSp>
      <p:sp>
        <p:nvSpPr>
          <p:cNvPr id="38" name="CuadroTexto 37"/>
          <p:cNvSpPr txBox="1"/>
          <p:nvPr/>
        </p:nvSpPr>
        <p:spPr>
          <a:xfrm>
            <a:off x="5851689" y="2102094"/>
            <a:ext cx="3094501" cy="584775"/>
          </a:xfrm>
          <a:prstGeom prst="rect">
            <a:avLst/>
          </a:prstGeom>
          <a:noFill/>
        </p:spPr>
        <p:txBody>
          <a:bodyPr wrap="none" rtlCol="0">
            <a:spAutoFit/>
          </a:bodyPr>
          <a:lstStyle/>
          <a:p>
            <a:r>
              <a:rPr lang="es-ES" sz="3200" i="1" dirty="0">
                <a:ln w="0"/>
                <a:solidFill>
                  <a:schemeClr val="accent3">
                    <a:lumMod val="50000"/>
                  </a:schemeClr>
                </a:solidFill>
                <a:effectLst>
                  <a:outerShdw blurRad="38100" dist="25400" dir="5400000" algn="ctr" rotWithShape="0">
                    <a:srgbClr val="6E747A">
                      <a:alpha val="43000"/>
                    </a:srgbClr>
                  </a:outerShdw>
                </a:effectLst>
              </a:rPr>
              <a:t>Alternativa Doble</a:t>
            </a:r>
          </a:p>
        </p:txBody>
      </p:sp>
      <p:sp>
        <p:nvSpPr>
          <p:cNvPr id="39" name="Flecha izquierda 38"/>
          <p:cNvSpPr/>
          <p:nvPr/>
        </p:nvSpPr>
        <p:spPr>
          <a:xfrm flipH="1">
            <a:off x="5375920" y="2276873"/>
            <a:ext cx="475769" cy="216024"/>
          </a:xfrm>
          <a:prstGeom prst="leftArrow">
            <a:avLst/>
          </a:prstGeom>
          <a:solidFill>
            <a:srgbClr val="2A2A2A"/>
          </a:solidFill>
        </p:spPr>
        <p:style>
          <a:lnRef idx="2">
            <a:schemeClr val="dk1"/>
          </a:lnRef>
          <a:fillRef idx="1">
            <a:schemeClr val="lt1"/>
          </a:fillRef>
          <a:effectRef idx="0">
            <a:schemeClr val="dk1"/>
          </a:effectRef>
          <a:fontRef idx="minor">
            <a:schemeClr val="dk1"/>
          </a:fontRef>
        </p:style>
        <p:txBody>
          <a:bodyPr lIns="11431" tIns="333223" rIns="11430" bIns="333221" spcCol="1270" rtlCol="0" anchor="ctr"/>
          <a:lstStyle/>
          <a:p>
            <a:pPr algn="ctr" defTabSz="800100">
              <a:lnSpc>
                <a:spcPct val="90000"/>
              </a:lnSpc>
              <a:spcAft>
                <a:spcPct val="35000"/>
              </a:spcAft>
            </a:pPr>
            <a:endParaRPr lang="es-ES" sz="1800"/>
          </a:p>
        </p:txBody>
      </p:sp>
      <p:sp>
        <p:nvSpPr>
          <p:cNvPr id="40" name="CuadroTexto 39"/>
          <p:cNvSpPr txBox="1"/>
          <p:nvPr/>
        </p:nvSpPr>
        <p:spPr>
          <a:xfrm>
            <a:off x="3779013" y="1440203"/>
            <a:ext cx="5246646" cy="584775"/>
          </a:xfrm>
          <a:prstGeom prst="rect">
            <a:avLst/>
          </a:prstGeom>
          <a:noFill/>
        </p:spPr>
        <p:txBody>
          <a:bodyPr wrap="square" rtlCol="0">
            <a:spAutoFit/>
          </a:bodyPr>
          <a:lstStyle/>
          <a:p>
            <a:r>
              <a:rPr lang="es-ES" sz="3200" b="1" dirty="0"/>
              <a:t>ESTRUCTURAS DE CONTROL</a:t>
            </a:r>
          </a:p>
        </p:txBody>
      </p:sp>
      <p:sp>
        <p:nvSpPr>
          <p:cNvPr id="17" name="Título 1"/>
          <p:cNvSpPr txBox="1">
            <a:spLocks/>
          </p:cNvSpPr>
          <p:nvPr/>
        </p:nvSpPr>
        <p:spPr bwMode="auto">
          <a:xfrm>
            <a:off x="1981647" y="837873"/>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Tree>
    <p:extLst>
      <p:ext uri="{BB962C8B-B14F-4D97-AF65-F5344CB8AC3E}">
        <p14:creationId xmlns:p14="http://schemas.microsoft.com/office/powerpoint/2010/main" val="38451627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upo 11"/>
          <p:cNvGrpSpPr/>
          <p:nvPr/>
        </p:nvGrpSpPr>
        <p:grpSpPr>
          <a:xfrm>
            <a:off x="569165" y="2044110"/>
            <a:ext cx="4680520" cy="664810"/>
            <a:chOff x="0" y="1510685"/>
            <a:chExt cx="5760640" cy="1031354"/>
          </a:xfrm>
        </p:grpSpPr>
        <p:sp>
          <p:nvSpPr>
            <p:cNvPr id="13" name="Rectángulo redondeado 12"/>
            <p:cNvSpPr/>
            <p:nvPr/>
          </p:nvSpPr>
          <p:spPr>
            <a:xfrm>
              <a:off x="0" y="1510685"/>
              <a:ext cx="5760640" cy="1031354"/>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4" name="CuadroTexto 13"/>
            <p:cNvSpPr txBox="1"/>
            <p:nvPr/>
          </p:nvSpPr>
          <p:spPr>
            <a:xfrm>
              <a:off x="50347" y="1561033"/>
              <a:ext cx="5533042" cy="9810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s-ES" sz="3200" kern="1200" dirty="0"/>
                <a:t>Selectivas o De Decisión</a:t>
              </a:r>
            </a:p>
          </p:txBody>
        </p:sp>
      </p:grpSp>
      <p:sp>
        <p:nvSpPr>
          <p:cNvPr id="15" name="CuadroTexto 14"/>
          <p:cNvSpPr txBox="1"/>
          <p:nvPr/>
        </p:nvSpPr>
        <p:spPr>
          <a:xfrm>
            <a:off x="5851689" y="2102094"/>
            <a:ext cx="3520900" cy="584775"/>
          </a:xfrm>
          <a:prstGeom prst="rect">
            <a:avLst/>
          </a:prstGeom>
          <a:noFill/>
        </p:spPr>
        <p:txBody>
          <a:bodyPr wrap="none" rtlCol="0">
            <a:spAutoFit/>
          </a:bodyPr>
          <a:lstStyle/>
          <a:p>
            <a:r>
              <a:rPr lang="es-ES" sz="3200" i="1" dirty="0">
                <a:ln w="0"/>
                <a:solidFill>
                  <a:schemeClr val="accent3">
                    <a:lumMod val="50000"/>
                  </a:schemeClr>
                </a:solidFill>
                <a:effectLst>
                  <a:outerShdw blurRad="38100" dist="25400" dir="5400000" algn="ctr" rotWithShape="0">
                    <a:srgbClr val="6E747A">
                      <a:alpha val="43000"/>
                    </a:srgbClr>
                  </a:outerShdw>
                </a:effectLst>
              </a:rPr>
              <a:t>Alternativa Múltiple</a:t>
            </a:r>
          </a:p>
        </p:txBody>
      </p:sp>
      <p:sp>
        <p:nvSpPr>
          <p:cNvPr id="16" name="Flecha izquierda 15"/>
          <p:cNvSpPr/>
          <p:nvPr/>
        </p:nvSpPr>
        <p:spPr>
          <a:xfrm flipH="1">
            <a:off x="5375920" y="2276873"/>
            <a:ext cx="475769" cy="216024"/>
          </a:xfrm>
          <a:prstGeom prst="leftArrow">
            <a:avLst/>
          </a:prstGeom>
          <a:solidFill>
            <a:srgbClr val="2A2A2A"/>
          </a:solidFill>
        </p:spPr>
        <p:style>
          <a:lnRef idx="2">
            <a:schemeClr val="dk1"/>
          </a:lnRef>
          <a:fillRef idx="1">
            <a:schemeClr val="lt1"/>
          </a:fillRef>
          <a:effectRef idx="0">
            <a:schemeClr val="dk1"/>
          </a:effectRef>
          <a:fontRef idx="minor">
            <a:schemeClr val="dk1"/>
          </a:fontRef>
        </p:style>
        <p:txBody>
          <a:bodyPr lIns="11431" tIns="333223" rIns="11430" bIns="333221" spcCol="1270" rtlCol="0" anchor="ctr"/>
          <a:lstStyle/>
          <a:p>
            <a:pPr algn="ctr" defTabSz="800100">
              <a:lnSpc>
                <a:spcPct val="90000"/>
              </a:lnSpc>
              <a:spcAft>
                <a:spcPct val="35000"/>
              </a:spcAft>
            </a:pPr>
            <a:endParaRPr lang="es-ES" sz="1800"/>
          </a:p>
        </p:txBody>
      </p:sp>
      <p:pic>
        <p:nvPicPr>
          <p:cNvPr id="17" name="Imagen 16"/>
          <p:cNvPicPr>
            <a:picLocks noChangeAspect="1"/>
          </p:cNvPicPr>
          <p:nvPr/>
        </p:nvPicPr>
        <p:blipFill rotWithShape="1">
          <a:blip r:embed="rId3"/>
          <a:srcRect l="2919" t="3285" r="2851" b="4645"/>
          <a:stretch/>
        </p:blipFill>
        <p:spPr>
          <a:xfrm>
            <a:off x="5274433" y="2699750"/>
            <a:ext cx="6872415" cy="4207601"/>
          </a:xfrm>
          <a:prstGeom prst="rect">
            <a:avLst/>
          </a:prstGeom>
        </p:spPr>
      </p:pic>
      <p:sp>
        <p:nvSpPr>
          <p:cNvPr id="20" name="Rectángulo 19"/>
          <p:cNvSpPr/>
          <p:nvPr/>
        </p:nvSpPr>
        <p:spPr>
          <a:xfrm>
            <a:off x="617257" y="2960815"/>
            <a:ext cx="5022780" cy="3477875"/>
          </a:xfrm>
          <a:prstGeom prst="rect">
            <a:avLst/>
          </a:prstGeom>
        </p:spPr>
        <p:txBody>
          <a:bodyPr wrap="square">
            <a:spAutoFit/>
          </a:bodyPr>
          <a:lstStyle/>
          <a:p>
            <a:r>
              <a:rPr lang="es-ES" sz="2200" b="1" dirty="0">
                <a:latin typeface="Consolas" panose="020B0609020204030204" pitchFamily="49" charset="0"/>
              </a:rPr>
              <a:t>INICIO</a:t>
            </a:r>
          </a:p>
          <a:p>
            <a:r>
              <a:rPr lang="es-ES" sz="2200" b="1" dirty="0">
                <a:latin typeface="Consolas" panose="020B0609020204030204" pitchFamily="49" charset="0"/>
              </a:rPr>
              <a:t>ENTERO </a:t>
            </a:r>
            <a:r>
              <a:rPr lang="es-ES" sz="2200" b="1" dirty="0" err="1">
                <a:latin typeface="Consolas" panose="020B0609020204030204" pitchFamily="49" charset="0"/>
              </a:rPr>
              <a:t>posicionDeLlegada</a:t>
            </a:r>
            <a:r>
              <a:rPr lang="es-ES" sz="2200" b="1" dirty="0">
                <a:latin typeface="Consolas" panose="020B0609020204030204" pitchFamily="49" charset="0"/>
              </a:rPr>
              <a:t> = 3</a:t>
            </a:r>
          </a:p>
          <a:p>
            <a:pPr lvl="1"/>
            <a:r>
              <a:rPr lang="es-ES" sz="2200" b="1" dirty="0">
                <a:latin typeface="Consolas" panose="020B0609020204030204" pitchFamily="49" charset="0"/>
              </a:rPr>
              <a:t>SEGUN SEA </a:t>
            </a:r>
            <a:r>
              <a:rPr lang="es-ES" sz="2200" b="1" dirty="0" err="1">
                <a:latin typeface="Consolas" panose="020B0609020204030204" pitchFamily="49" charset="0"/>
              </a:rPr>
              <a:t>posicionDeLlegada</a:t>
            </a:r>
            <a:endParaRPr lang="es-ES" sz="2200" b="1" dirty="0">
              <a:latin typeface="Consolas" panose="020B0609020204030204" pitchFamily="49" charset="0"/>
            </a:endParaRPr>
          </a:p>
          <a:p>
            <a:pPr lvl="1"/>
            <a:r>
              <a:rPr lang="es-ES" sz="2200" b="1" dirty="0">
                <a:latin typeface="Consolas" panose="020B0609020204030204" pitchFamily="49" charset="0"/>
              </a:rPr>
              <a:t>1: entregar medalla de oro</a:t>
            </a:r>
          </a:p>
          <a:p>
            <a:pPr lvl="1"/>
            <a:r>
              <a:rPr lang="es-ES" sz="2200" b="1" dirty="0">
                <a:latin typeface="Consolas" panose="020B0609020204030204" pitchFamily="49" charset="0"/>
              </a:rPr>
              <a:t>2: entregar medalla de plata</a:t>
            </a:r>
          </a:p>
          <a:p>
            <a:pPr lvl="1"/>
            <a:r>
              <a:rPr lang="es-ES" sz="2200" b="1" dirty="0">
                <a:latin typeface="Consolas" panose="020B0609020204030204" pitchFamily="49" charset="0"/>
              </a:rPr>
              <a:t>3: entregar medalla de bronce</a:t>
            </a:r>
          </a:p>
          <a:p>
            <a:pPr lvl="1"/>
            <a:r>
              <a:rPr lang="es-ES" sz="2200" b="1" dirty="0">
                <a:latin typeface="Consolas" panose="020B0609020204030204" pitchFamily="49" charset="0"/>
              </a:rPr>
              <a:t>otro: entregar mención de 	     	   participación</a:t>
            </a:r>
          </a:p>
          <a:p>
            <a:r>
              <a:rPr lang="es-ES" sz="2200" b="1" dirty="0">
                <a:latin typeface="Consolas" panose="020B0609020204030204" pitchFamily="49" charset="0"/>
              </a:rPr>
              <a:t>FIN</a:t>
            </a:r>
          </a:p>
        </p:txBody>
      </p:sp>
      <p:sp>
        <p:nvSpPr>
          <p:cNvPr id="21" name="CuadroTexto 20"/>
          <p:cNvSpPr txBox="1"/>
          <p:nvPr/>
        </p:nvSpPr>
        <p:spPr>
          <a:xfrm>
            <a:off x="3779013" y="1440203"/>
            <a:ext cx="5246646" cy="584775"/>
          </a:xfrm>
          <a:prstGeom prst="rect">
            <a:avLst/>
          </a:prstGeom>
          <a:noFill/>
        </p:spPr>
        <p:txBody>
          <a:bodyPr wrap="square" rtlCol="0">
            <a:spAutoFit/>
          </a:bodyPr>
          <a:lstStyle/>
          <a:p>
            <a:r>
              <a:rPr lang="es-ES" sz="3200" b="1" dirty="0"/>
              <a:t>ESTRUCTURAS DE CONTROL</a:t>
            </a:r>
          </a:p>
        </p:txBody>
      </p:sp>
      <p:sp>
        <p:nvSpPr>
          <p:cNvPr id="10" name="Título 1"/>
          <p:cNvSpPr txBox="1">
            <a:spLocks/>
          </p:cNvSpPr>
          <p:nvPr/>
        </p:nvSpPr>
        <p:spPr bwMode="auto">
          <a:xfrm>
            <a:off x="1981647" y="837873"/>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Tree>
    <p:extLst>
      <p:ext uri="{BB962C8B-B14F-4D97-AF65-F5344CB8AC3E}">
        <p14:creationId xmlns:p14="http://schemas.microsoft.com/office/powerpoint/2010/main" val="38655027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51384" y="1650892"/>
            <a:ext cx="10945216" cy="1692771"/>
          </a:xfrm>
          <a:prstGeom prst="rect">
            <a:avLst/>
          </a:prstGeom>
          <a:noFill/>
        </p:spPr>
        <p:txBody>
          <a:bodyPr wrap="square" rtlCol="0">
            <a:spAutoFit/>
          </a:bodyPr>
          <a:lstStyle/>
          <a:p>
            <a:r>
              <a:rPr lang="es-ES" sz="3200" b="1" dirty="0"/>
              <a:t>EJEMPLO </a:t>
            </a:r>
          </a:p>
          <a:p>
            <a:r>
              <a:rPr lang="es-ES" sz="2400" b="1" dirty="0"/>
              <a:t>Definir</a:t>
            </a:r>
            <a:r>
              <a:rPr lang="es-AR" dirty="0"/>
              <a:t> </a:t>
            </a:r>
            <a:r>
              <a:rPr lang="es-AR" sz="2400" b="1" dirty="0"/>
              <a:t>un algoritmo que permita realizar una suma de dos números enteros. El usuario deberá ingresar primero un número, luego el siguiente número, y el sistema arrojará el resultado correspondiente.</a:t>
            </a:r>
            <a:endParaRPr lang="es-ES" sz="4000" b="1" dirty="0"/>
          </a:p>
        </p:txBody>
      </p:sp>
      <p:sp>
        <p:nvSpPr>
          <p:cNvPr id="2" name="CuadroTexto 1"/>
          <p:cNvSpPr txBox="1"/>
          <p:nvPr/>
        </p:nvSpPr>
        <p:spPr>
          <a:xfrm>
            <a:off x="983432" y="4221088"/>
            <a:ext cx="2736304" cy="1815882"/>
          </a:xfrm>
          <a:prstGeom prst="rect">
            <a:avLst/>
          </a:prstGeom>
          <a:noFill/>
        </p:spPr>
        <p:txBody>
          <a:bodyPr wrap="square" rtlCol="0">
            <a:spAutoFit/>
          </a:bodyPr>
          <a:lstStyle/>
          <a:p>
            <a:r>
              <a:rPr lang="es-AR" sz="2000" b="1" dirty="0">
                <a:latin typeface="Consolas" panose="020B0609020204030204" pitchFamily="49" charset="0"/>
              </a:rPr>
              <a:t>INICIO</a:t>
            </a:r>
          </a:p>
          <a:p>
            <a:r>
              <a:rPr lang="es-AR" sz="2000" b="1" dirty="0">
                <a:latin typeface="Consolas" panose="020B0609020204030204" pitchFamily="49" charset="0"/>
              </a:rPr>
              <a:t>entero </a:t>
            </a:r>
            <a:r>
              <a:rPr lang="es-AR" sz="2000" b="1" dirty="0" err="1">
                <a:latin typeface="Consolas" panose="020B0609020204030204" pitchFamily="49" charset="0"/>
              </a:rPr>
              <a:t>primerNum</a:t>
            </a:r>
            <a:r>
              <a:rPr lang="es-AR" sz="2000" b="1" dirty="0">
                <a:latin typeface="Consolas" panose="020B0609020204030204" pitchFamily="49" charset="0"/>
              </a:rPr>
              <a:t>;</a:t>
            </a:r>
          </a:p>
          <a:p>
            <a:r>
              <a:rPr lang="es-AR" sz="2000" b="1" dirty="0">
                <a:latin typeface="Consolas" panose="020B0609020204030204" pitchFamily="49" charset="0"/>
              </a:rPr>
              <a:t>entero </a:t>
            </a:r>
            <a:r>
              <a:rPr lang="es-AR" sz="2000" b="1" dirty="0" err="1">
                <a:latin typeface="Consolas" panose="020B0609020204030204" pitchFamily="49" charset="0"/>
              </a:rPr>
              <a:t>segundoNum</a:t>
            </a:r>
            <a:r>
              <a:rPr lang="es-AR" sz="2000" b="1" dirty="0">
                <a:latin typeface="Consolas" panose="020B0609020204030204" pitchFamily="49" charset="0"/>
              </a:rPr>
              <a:t>;</a:t>
            </a:r>
          </a:p>
          <a:p>
            <a:r>
              <a:rPr lang="es-AR" sz="2000" b="1" dirty="0">
                <a:latin typeface="Consolas" panose="020B0609020204030204" pitchFamily="49" charset="0"/>
              </a:rPr>
              <a:t>entero suma;</a:t>
            </a:r>
          </a:p>
          <a:p>
            <a:endParaRPr lang="es-ES" sz="2800" b="1" i="1" dirty="0">
              <a:latin typeface="Consolas" panose="020B0609020204030204" pitchFamily="49" charset="0"/>
            </a:endParaRPr>
          </a:p>
        </p:txBody>
      </p:sp>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pic>
        <p:nvPicPr>
          <p:cNvPr id="3" name="Imagen 2"/>
          <p:cNvPicPr>
            <a:picLocks noChangeAspect="1"/>
          </p:cNvPicPr>
          <p:nvPr/>
        </p:nvPicPr>
        <p:blipFill rotWithShape="1">
          <a:blip r:embed="rId2"/>
          <a:srcRect l="31759" t="410" r="14695" b="77026"/>
          <a:stretch/>
        </p:blipFill>
        <p:spPr>
          <a:xfrm>
            <a:off x="5283733" y="4175214"/>
            <a:ext cx="4838038" cy="1800200"/>
          </a:xfrm>
          <a:prstGeom prst="rect">
            <a:avLst/>
          </a:prstGeom>
        </p:spPr>
      </p:pic>
      <p:sp>
        <p:nvSpPr>
          <p:cNvPr id="6" name="Rectángulo 5"/>
          <p:cNvSpPr/>
          <p:nvPr/>
        </p:nvSpPr>
        <p:spPr>
          <a:xfrm>
            <a:off x="8943463" y="5625618"/>
            <a:ext cx="2160240" cy="360040"/>
          </a:xfrm>
          <a:prstGeom prst="rect">
            <a:avLst/>
          </a:prstGeom>
          <a:solidFill>
            <a:schemeClr val="bg1"/>
          </a:solidFill>
          <a:ln>
            <a:solidFill>
              <a:schemeClr val="bg1"/>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1431" tIns="333223" rIns="11430" bIns="333221" spcCol="1270" rtlCol="0" anchor="ctr"/>
          <a:lstStyle/>
          <a:p>
            <a:pPr algn="ctr" defTabSz="800100">
              <a:lnSpc>
                <a:spcPct val="90000"/>
              </a:lnSpc>
              <a:spcAft>
                <a:spcPct val="35000"/>
              </a:spcAft>
            </a:pPr>
            <a:endParaRPr lang="es-AR" sz="1800"/>
          </a:p>
        </p:txBody>
      </p:sp>
      <p:sp>
        <p:nvSpPr>
          <p:cNvPr id="7" name="CuadroTexto 6"/>
          <p:cNvSpPr txBox="1"/>
          <p:nvPr/>
        </p:nvSpPr>
        <p:spPr>
          <a:xfrm>
            <a:off x="1199456" y="3437762"/>
            <a:ext cx="2880320" cy="461665"/>
          </a:xfrm>
          <a:prstGeom prst="rect">
            <a:avLst/>
          </a:prstGeom>
          <a:noFill/>
        </p:spPr>
        <p:txBody>
          <a:bodyPr wrap="square" rtlCol="0">
            <a:spAutoFit/>
          </a:bodyPr>
          <a:lstStyle/>
          <a:p>
            <a:r>
              <a:rPr lang="es-AR" sz="2400" dirty="0"/>
              <a:t>Pseudocódigo</a:t>
            </a:r>
          </a:p>
        </p:txBody>
      </p:sp>
      <p:sp>
        <p:nvSpPr>
          <p:cNvPr id="8" name="CuadroTexto 7"/>
          <p:cNvSpPr txBox="1"/>
          <p:nvPr/>
        </p:nvSpPr>
        <p:spPr>
          <a:xfrm>
            <a:off x="6960096" y="3437762"/>
            <a:ext cx="2880320" cy="461665"/>
          </a:xfrm>
          <a:prstGeom prst="rect">
            <a:avLst/>
          </a:prstGeom>
          <a:noFill/>
        </p:spPr>
        <p:txBody>
          <a:bodyPr wrap="square" rtlCol="0">
            <a:spAutoFit/>
          </a:bodyPr>
          <a:lstStyle/>
          <a:p>
            <a:r>
              <a:rPr lang="es-AR" sz="2400" dirty="0"/>
              <a:t>Diagrama de Flujo</a:t>
            </a:r>
          </a:p>
        </p:txBody>
      </p:sp>
    </p:spTree>
    <p:extLst>
      <p:ext uri="{BB962C8B-B14F-4D97-AF65-F5344CB8AC3E}">
        <p14:creationId xmlns:p14="http://schemas.microsoft.com/office/powerpoint/2010/main" val="20188583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idx="1"/>
          </p:nvPr>
        </p:nvSpPr>
        <p:spPr>
          <a:xfrm>
            <a:off x="1055440" y="2348880"/>
            <a:ext cx="10369152" cy="2664296"/>
          </a:xfrm>
        </p:spPr>
        <p:txBody>
          <a:bodyPr/>
          <a:lstStyle/>
          <a:p>
            <a:pPr lvl="0">
              <a:lnSpc>
                <a:spcPct val="150000"/>
              </a:lnSpc>
            </a:pPr>
            <a:r>
              <a:rPr lang="es-AR" sz="2800" dirty="0"/>
              <a:t>Práctica de resolución de una situación problemática, real o simulada de acuerdo a especificaciones de diseño, </a:t>
            </a:r>
            <a:r>
              <a:rPr lang="es-AR" sz="2800" b="1" dirty="0"/>
              <a:t>desarrollando algoritmos </a:t>
            </a:r>
            <a:r>
              <a:rPr lang="es-AR" sz="2800" dirty="0"/>
              <a:t>que den </a:t>
            </a:r>
            <a:r>
              <a:rPr lang="es-AR" sz="2800" b="1" dirty="0"/>
              <a:t>solución a problemas </a:t>
            </a:r>
            <a:r>
              <a:rPr lang="es-AR" sz="2800" dirty="0"/>
              <a:t>específicos.</a:t>
            </a:r>
            <a:endParaRPr lang="es-AR" sz="3600" dirty="0"/>
          </a:p>
        </p:txBody>
      </p:sp>
      <p:sp>
        <p:nvSpPr>
          <p:cNvPr id="3" name="Título 2"/>
          <p:cNvSpPr>
            <a:spLocks noGrp="1"/>
          </p:cNvSpPr>
          <p:nvPr>
            <p:ph type="title"/>
          </p:nvPr>
        </p:nvSpPr>
        <p:spPr>
          <a:xfrm>
            <a:off x="119336" y="1124744"/>
            <a:ext cx="12000000" cy="430887"/>
          </a:xfrm>
        </p:spPr>
        <p:txBody>
          <a:bodyPr/>
          <a:lstStyle/>
          <a:p>
            <a:r>
              <a:rPr lang="es-AR" b="1" dirty="0"/>
              <a:t>Prácticas formativas de Carácter Profesionalizante</a:t>
            </a:r>
            <a:endParaRPr lang="es-AR" dirty="0"/>
          </a:p>
        </p:txBody>
      </p:sp>
    </p:spTree>
    <p:extLst>
      <p:ext uri="{BB962C8B-B14F-4D97-AF65-F5344CB8AC3E}">
        <p14:creationId xmlns:p14="http://schemas.microsoft.com/office/powerpoint/2010/main" val="39336720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51384" y="1650892"/>
            <a:ext cx="4042344" cy="584775"/>
          </a:xfrm>
          <a:prstGeom prst="rect">
            <a:avLst/>
          </a:prstGeom>
          <a:noFill/>
        </p:spPr>
        <p:txBody>
          <a:bodyPr wrap="square" rtlCol="0">
            <a:spAutoFit/>
          </a:bodyPr>
          <a:lstStyle/>
          <a:p>
            <a:r>
              <a:rPr lang="es-ES" sz="3200" b="1" dirty="0"/>
              <a:t>EJEMPLO</a:t>
            </a:r>
          </a:p>
        </p:txBody>
      </p:sp>
      <p:sp>
        <p:nvSpPr>
          <p:cNvPr id="2" name="CuadroTexto 1"/>
          <p:cNvSpPr txBox="1"/>
          <p:nvPr/>
        </p:nvSpPr>
        <p:spPr>
          <a:xfrm>
            <a:off x="3503712" y="2271261"/>
            <a:ext cx="5639579" cy="1015663"/>
          </a:xfrm>
          <a:prstGeom prst="rect">
            <a:avLst/>
          </a:prstGeom>
          <a:noFill/>
        </p:spPr>
        <p:txBody>
          <a:bodyPr wrap="square" rtlCol="0">
            <a:spAutoFit/>
          </a:bodyPr>
          <a:lstStyle/>
          <a:p>
            <a:r>
              <a:rPr lang="es-AR" sz="2000" b="1" dirty="0">
                <a:latin typeface="Consolas" panose="020B0609020204030204" pitchFamily="49" charset="0"/>
              </a:rPr>
              <a:t>IMPRIMIR: “Ingrese el primer número:”</a:t>
            </a:r>
          </a:p>
          <a:p>
            <a:r>
              <a:rPr lang="es-AR" sz="2000" b="1" dirty="0">
                <a:latin typeface="Consolas" panose="020B0609020204030204" pitchFamily="49" charset="0"/>
              </a:rPr>
              <a:t>TOMAR: </a:t>
            </a:r>
            <a:r>
              <a:rPr lang="es-AR" sz="2000" b="1" dirty="0" err="1">
                <a:latin typeface="Consolas" panose="020B0609020204030204" pitchFamily="49" charset="0"/>
              </a:rPr>
              <a:t>primerNumIngresado</a:t>
            </a:r>
            <a:r>
              <a:rPr lang="es-AR" sz="2000" b="1" dirty="0">
                <a:latin typeface="Consolas" panose="020B0609020204030204" pitchFamily="49" charset="0"/>
              </a:rPr>
              <a:t>;</a:t>
            </a:r>
          </a:p>
          <a:p>
            <a:r>
              <a:rPr lang="es-AR" sz="2000" b="1" dirty="0" err="1">
                <a:latin typeface="Consolas" panose="020B0609020204030204" pitchFamily="49" charset="0"/>
              </a:rPr>
              <a:t>PrimerNum</a:t>
            </a:r>
            <a:r>
              <a:rPr lang="es-AR" sz="2000" b="1" dirty="0">
                <a:latin typeface="Consolas" panose="020B0609020204030204" pitchFamily="49" charset="0"/>
              </a:rPr>
              <a:t>=</a:t>
            </a:r>
            <a:r>
              <a:rPr lang="es-AR" sz="2000" b="1" dirty="0" err="1">
                <a:latin typeface="Consolas" panose="020B0609020204030204" pitchFamily="49" charset="0"/>
              </a:rPr>
              <a:t>primerNumIngresado</a:t>
            </a:r>
            <a:endParaRPr lang="es-AR" sz="2000" b="1" dirty="0">
              <a:latin typeface="Consolas" panose="020B0609020204030204" pitchFamily="49" charset="0"/>
            </a:endParaRPr>
          </a:p>
        </p:txBody>
      </p:sp>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pic>
        <p:nvPicPr>
          <p:cNvPr id="3" name="Imagen 2"/>
          <p:cNvPicPr>
            <a:picLocks noChangeAspect="1"/>
          </p:cNvPicPr>
          <p:nvPr/>
        </p:nvPicPr>
        <p:blipFill rotWithShape="1">
          <a:blip r:embed="rId2"/>
          <a:srcRect t="21144" r="379" b="51526"/>
          <a:stretch/>
        </p:blipFill>
        <p:spPr>
          <a:xfrm>
            <a:off x="1209355" y="4056836"/>
            <a:ext cx="9001000" cy="2180476"/>
          </a:xfrm>
          <a:prstGeom prst="rect">
            <a:avLst/>
          </a:prstGeom>
        </p:spPr>
      </p:pic>
      <p:sp>
        <p:nvSpPr>
          <p:cNvPr id="6" name="Rectángulo 5"/>
          <p:cNvSpPr/>
          <p:nvPr/>
        </p:nvSpPr>
        <p:spPr>
          <a:xfrm>
            <a:off x="4007768" y="3654083"/>
            <a:ext cx="2880320" cy="711021"/>
          </a:xfrm>
          <a:prstGeom prst="rect">
            <a:avLst/>
          </a:prstGeom>
          <a:solidFill>
            <a:schemeClr val="bg1"/>
          </a:solidFill>
          <a:ln>
            <a:solidFill>
              <a:schemeClr val="bg1"/>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1431" tIns="333223" rIns="11430" bIns="333221" spcCol="1270" rtlCol="0" anchor="ctr"/>
          <a:lstStyle/>
          <a:p>
            <a:pPr algn="ctr" defTabSz="800100">
              <a:lnSpc>
                <a:spcPct val="90000"/>
              </a:lnSpc>
              <a:spcAft>
                <a:spcPct val="35000"/>
              </a:spcAft>
            </a:pPr>
            <a:endParaRPr lang="es-AR" sz="1800"/>
          </a:p>
        </p:txBody>
      </p:sp>
      <p:sp>
        <p:nvSpPr>
          <p:cNvPr id="7" name="CuadroTexto 6"/>
          <p:cNvSpPr txBox="1"/>
          <p:nvPr/>
        </p:nvSpPr>
        <p:spPr>
          <a:xfrm>
            <a:off x="5412599" y="1844824"/>
            <a:ext cx="2880320" cy="461665"/>
          </a:xfrm>
          <a:prstGeom prst="rect">
            <a:avLst/>
          </a:prstGeom>
          <a:noFill/>
        </p:spPr>
        <p:txBody>
          <a:bodyPr wrap="square" rtlCol="0">
            <a:spAutoFit/>
          </a:bodyPr>
          <a:lstStyle/>
          <a:p>
            <a:r>
              <a:rPr lang="es-AR" sz="2400" dirty="0"/>
              <a:t>Pseudocódigo</a:t>
            </a:r>
          </a:p>
        </p:txBody>
      </p:sp>
      <p:sp>
        <p:nvSpPr>
          <p:cNvPr id="8" name="CuadroTexto 7"/>
          <p:cNvSpPr txBox="1"/>
          <p:nvPr/>
        </p:nvSpPr>
        <p:spPr>
          <a:xfrm>
            <a:off x="5462261" y="3501008"/>
            <a:ext cx="2880320" cy="461665"/>
          </a:xfrm>
          <a:prstGeom prst="rect">
            <a:avLst/>
          </a:prstGeom>
          <a:noFill/>
        </p:spPr>
        <p:txBody>
          <a:bodyPr wrap="square" rtlCol="0">
            <a:spAutoFit/>
          </a:bodyPr>
          <a:lstStyle/>
          <a:p>
            <a:r>
              <a:rPr lang="es-AR" sz="2400" dirty="0"/>
              <a:t>Diagrama de Flujo</a:t>
            </a:r>
          </a:p>
        </p:txBody>
      </p:sp>
    </p:spTree>
    <p:extLst>
      <p:ext uri="{BB962C8B-B14F-4D97-AF65-F5344CB8AC3E}">
        <p14:creationId xmlns:p14="http://schemas.microsoft.com/office/powerpoint/2010/main" val="10600617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767408" y="3284984"/>
            <a:ext cx="4451154" cy="2554545"/>
          </a:xfrm>
          <a:prstGeom prst="rect">
            <a:avLst/>
          </a:prstGeom>
        </p:spPr>
        <p:txBody>
          <a:bodyPr wrap="square">
            <a:spAutoFit/>
          </a:bodyPr>
          <a:lstStyle/>
          <a:p>
            <a:r>
              <a:rPr lang="es-AR" sz="2000" b="1" dirty="0">
                <a:latin typeface="Consolas" panose="020B0609020204030204" pitchFamily="49" charset="0"/>
              </a:rPr>
              <a:t>IMPRIMIR: “Ingrese el segundo número”</a:t>
            </a:r>
          </a:p>
          <a:p>
            <a:r>
              <a:rPr lang="es-AR" sz="2000" b="1" dirty="0">
                <a:latin typeface="Consolas" panose="020B0609020204030204" pitchFamily="49" charset="0"/>
              </a:rPr>
              <a:t>TOMAR: </a:t>
            </a:r>
            <a:r>
              <a:rPr lang="es-AR" sz="2000" b="1" dirty="0" err="1">
                <a:latin typeface="Consolas" panose="020B0609020204030204" pitchFamily="49" charset="0"/>
              </a:rPr>
              <a:t>segundoNumIngresado</a:t>
            </a:r>
            <a:r>
              <a:rPr lang="es-AR" sz="2000" b="1" dirty="0">
                <a:latin typeface="Consolas" panose="020B0609020204030204" pitchFamily="49" charset="0"/>
              </a:rPr>
              <a:t>;</a:t>
            </a:r>
          </a:p>
          <a:p>
            <a:r>
              <a:rPr lang="es-AR" sz="2000" b="1" dirty="0" err="1">
                <a:latin typeface="Consolas" panose="020B0609020204030204" pitchFamily="49" charset="0"/>
              </a:rPr>
              <a:t>SegundoNum</a:t>
            </a:r>
            <a:r>
              <a:rPr lang="es-AR" sz="2000" b="1" dirty="0">
                <a:latin typeface="Consolas" panose="020B0609020204030204" pitchFamily="49" charset="0"/>
              </a:rPr>
              <a:t>=</a:t>
            </a:r>
            <a:r>
              <a:rPr lang="es-AR" sz="2000" b="1" dirty="0" err="1">
                <a:latin typeface="Consolas" panose="020B0609020204030204" pitchFamily="49" charset="0"/>
              </a:rPr>
              <a:t>segundoNumIngresado</a:t>
            </a:r>
            <a:endParaRPr lang="es-AR" sz="2000" b="1" dirty="0">
              <a:latin typeface="Consolas" panose="020B0609020204030204" pitchFamily="49" charset="0"/>
            </a:endParaRPr>
          </a:p>
          <a:p>
            <a:r>
              <a:rPr lang="es-AR" sz="2000" b="1" dirty="0">
                <a:latin typeface="Consolas" panose="020B0609020204030204" pitchFamily="49" charset="0"/>
              </a:rPr>
              <a:t>Suma=</a:t>
            </a:r>
            <a:r>
              <a:rPr lang="es-AR" sz="2000" b="1" dirty="0" err="1">
                <a:latin typeface="Consolas" panose="020B0609020204030204" pitchFamily="49" charset="0"/>
              </a:rPr>
              <a:t>primerNum+segundoNum</a:t>
            </a:r>
            <a:r>
              <a:rPr lang="es-AR" sz="2000" b="1" dirty="0">
                <a:latin typeface="Consolas" panose="020B0609020204030204" pitchFamily="49" charset="0"/>
              </a:rPr>
              <a:t>;</a:t>
            </a:r>
          </a:p>
          <a:p>
            <a:r>
              <a:rPr lang="es-AR" sz="2000" b="1" dirty="0">
                <a:latin typeface="Consolas" panose="020B0609020204030204" pitchFamily="49" charset="0"/>
              </a:rPr>
              <a:t>IMPRIMIR: “El resultado de la suma es:” + suma</a:t>
            </a:r>
          </a:p>
          <a:p>
            <a:r>
              <a:rPr lang="es-AR" sz="2000" b="1" dirty="0">
                <a:latin typeface="Consolas" panose="020B0609020204030204" pitchFamily="49" charset="0"/>
              </a:rPr>
              <a:t>FIN</a:t>
            </a:r>
            <a:endParaRPr lang="es-ES" sz="2800" b="1" i="1" dirty="0">
              <a:latin typeface="Consolas" panose="020B0609020204030204" pitchFamily="49" charset="0"/>
            </a:endParaRPr>
          </a:p>
        </p:txBody>
      </p:sp>
      <p:pic>
        <p:nvPicPr>
          <p:cNvPr id="4" name="Imagen 3"/>
          <p:cNvPicPr>
            <a:picLocks noChangeAspect="1"/>
          </p:cNvPicPr>
          <p:nvPr/>
        </p:nvPicPr>
        <p:blipFill rotWithShape="1">
          <a:blip r:embed="rId2"/>
          <a:srcRect l="20720" t="50704" r="8347" b="-3954"/>
          <a:stretch/>
        </p:blipFill>
        <p:spPr>
          <a:xfrm>
            <a:off x="5783288" y="2914541"/>
            <a:ext cx="6408712" cy="4248472"/>
          </a:xfrm>
          <a:prstGeom prst="rect">
            <a:avLst/>
          </a:prstGeom>
        </p:spPr>
      </p:pic>
      <p:sp>
        <p:nvSpPr>
          <p:cNvPr id="5" name="CuadroTexto 4"/>
          <p:cNvSpPr txBox="1"/>
          <p:nvPr/>
        </p:nvSpPr>
        <p:spPr>
          <a:xfrm>
            <a:off x="551384" y="1650892"/>
            <a:ext cx="4042344" cy="584775"/>
          </a:xfrm>
          <a:prstGeom prst="rect">
            <a:avLst/>
          </a:prstGeom>
          <a:noFill/>
        </p:spPr>
        <p:txBody>
          <a:bodyPr wrap="square" rtlCol="0">
            <a:spAutoFit/>
          </a:bodyPr>
          <a:lstStyle/>
          <a:p>
            <a:r>
              <a:rPr lang="es-ES" sz="3200" b="1" dirty="0"/>
              <a:t>EJEMPLO</a:t>
            </a:r>
          </a:p>
        </p:txBody>
      </p:sp>
      <p:sp>
        <p:nvSpPr>
          <p:cNvPr id="6"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sp>
        <p:nvSpPr>
          <p:cNvPr id="8" name="CuadroTexto 7"/>
          <p:cNvSpPr txBox="1"/>
          <p:nvPr/>
        </p:nvSpPr>
        <p:spPr>
          <a:xfrm>
            <a:off x="1199456" y="2339588"/>
            <a:ext cx="2880320" cy="461665"/>
          </a:xfrm>
          <a:prstGeom prst="rect">
            <a:avLst/>
          </a:prstGeom>
          <a:noFill/>
        </p:spPr>
        <p:txBody>
          <a:bodyPr wrap="square" rtlCol="0">
            <a:spAutoFit/>
          </a:bodyPr>
          <a:lstStyle/>
          <a:p>
            <a:r>
              <a:rPr lang="es-AR" sz="2400" dirty="0"/>
              <a:t>Pseudocódigo</a:t>
            </a:r>
          </a:p>
        </p:txBody>
      </p:sp>
      <p:sp>
        <p:nvSpPr>
          <p:cNvPr id="9" name="CuadroTexto 8"/>
          <p:cNvSpPr txBox="1"/>
          <p:nvPr/>
        </p:nvSpPr>
        <p:spPr>
          <a:xfrm>
            <a:off x="6960096" y="2339588"/>
            <a:ext cx="2880320" cy="461665"/>
          </a:xfrm>
          <a:prstGeom prst="rect">
            <a:avLst/>
          </a:prstGeom>
          <a:noFill/>
        </p:spPr>
        <p:txBody>
          <a:bodyPr wrap="square" rtlCol="0">
            <a:spAutoFit/>
          </a:bodyPr>
          <a:lstStyle/>
          <a:p>
            <a:r>
              <a:rPr lang="es-AR" sz="2400" dirty="0"/>
              <a:t>Diagrama de Flujo</a:t>
            </a:r>
          </a:p>
        </p:txBody>
      </p:sp>
    </p:spTree>
    <p:extLst>
      <p:ext uri="{BB962C8B-B14F-4D97-AF65-F5344CB8AC3E}">
        <p14:creationId xmlns:p14="http://schemas.microsoft.com/office/powerpoint/2010/main" val="32410519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551384" y="1650892"/>
            <a:ext cx="4042344" cy="584775"/>
          </a:xfrm>
          <a:prstGeom prst="rect">
            <a:avLst/>
          </a:prstGeom>
          <a:noFill/>
        </p:spPr>
        <p:txBody>
          <a:bodyPr wrap="square" rtlCol="0">
            <a:spAutoFit/>
          </a:bodyPr>
          <a:lstStyle/>
          <a:p>
            <a:r>
              <a:rPr lang="es-ES" sz="3200" b="1" dirty="0"/>
              <a:t>EJEMPLO</a:t>
            </a:r>
          </a:p>
        </p:txBody>
      </p:sp>
      <p:sp>
        <p:nvSpPr>
          <p:cNvPr id="6"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pic>
        <p:nvPicPr>
          <p:cNvPr id="2" name="Imagen 1"/>
          <p:cNvPicPr>
            <a:picLocks noChangeAspect="1"/>
          </p:cNvPicPr>
          <p:nvPr/>
        </p:nvPicPr>
        <p:blipFill rotWithShape="1">
          <a:blip r:embed="rId2"/>
          <a:srcRect t="40281"/>
          <a:stretch/>
        </p:blipFill>
        <p:spPr>
          <a:xfrm>
            <a:off x="5934374" y="2435721"/>
            <a:ext cx="6083898" cy="3090056"/>
          </a:xfrm>
          <a:prstGeom prst="rect">
            <a:avLst/>
          </a:prstGeom>
        </p:spPr>
      </p:pic>
      <p:sp>
        <p:nvSpPr>
          <p:cNvPr id="7" name="CuadroTexto 6"/>
          <p:cNvSpPr txBox="1"/>
          <p:nvPr/>
        </p:nvSpPr>
        <p:spPr>
          <a:xfrm>
            <a:off x="7608168" y="1943279"/>
            <a:ext cx="3215678" cy="461665"/>
          </a:xfrm>
          <a:prstGeom prst="rect">
            <a:avLst/>
          </a:prstGeom>
          <a:noFill/>
        </p:spPr>
        <p:txBody>
          <a:bodyPr wrap="square" rtlCol="0">
            <a:spAutoFit/>
          </a:bodyPr>
          <a:lstStyle/>
          <a:p>
            <a:r>
              <a:rPr lang="es-AR" sz="2400" dirty="0"/>
              <a:t>Prueba de Escritorio</a:t>
            </a:r>
          </a:p>
        </p:txBody>
      </p:sp>
      <p:sp>
        <p:nvSpPr>
          <p:cNvPr id="8" name="Rectángulo 7"/>
          <p:cNvSpPr/>
          <p:nvPr/>
        </p:nvSpPr>
        <p:spPr>
          <a:xfrm>
            <a:off x="534818" y="2235667"/>
            <a:ext cx="5472608" cy="4401205"/>
          </a:xfrm>
          <a:prstGeom prst="rect">
            <a:avLst/>
          </a:prstGeom>
        </p:spPr>
        <p:txBody>
          <a:bodyPr wrap="square">
            <a:spAutoFit/>
          </a:bodyPr>
          <a:lstStyle/>
          <a:p>
            <a:r>
              <a:rPr lang="es-AR" sz="2000" dirty="0">
                <a:latin typeface="Consolas" panose="020B0609020204030204" pitchFamily="49" charset="0"/>
              </a:rPr>
              <a:t>INICIO</a:t>
            </a:r>
          </a:p>
          <a:p>
            <a:r>
              <a:rPr lang="es-AR" sz="2000" dirty="0" err="1">
                <a:latin typeface="Consolas" panose="020B0609020204030204" pitchFamily="49" charset="0"/>
              </a:rPr>
              <a:t>int</a:t>
            </a:r>
            <a:r>
              <a:rPr lang="es-AR" sz="2000" dirty="0">
                <a:latin typeface="Consolas" panose="020B0609020204030204" pitchFamily="49" charset="0"/>
              </a:rPr>
              <a:t> </a:t>
            </a:r>
            <a:r>
              <a:rPr lang="es-AR" sz="2000" dirty="0" err="1">
                <a:latin typeface="Consolas" panose="020B0609020204030204" pitchFamily="49" charset="0"/>
              </a:rPr>
              <a:t>primerNum</a:t>
            </a:r>
            <a:r>
              <a:rPr lang="es-AR" sz="2000" dirty="0">
                <a:latin typeface="Consolas" panose="020B0609020204030204" pitchFamily="49" charset="0"/>
              </a:rPr>
              <a:t>;</a:t>
            </a:r>
          </a:p>
          <a:p>
            <a:r>
              <a:rPr lang="es-AR" sz="2000" dirty="0" err="1">
                <a:latin typeface="Consolas" panose="020B0609020204030204" pitchFamily="49" charset="0"/>
              </a:rPr>
              <a:t>int</a:t>
            </a:r>
            <a:r>
              <a:rPr lang="es-AR" sz="2000" dirty="0">
                <a:latin typeface="Consolas" panose="020B0609020204030204" pitchFamily="49" charset="0"/>
              </a:rPr>
              <a:t> </a:t>
            </a:r>
            <a:r>
              <a:rPr lang="es-AR" sz="2000" dirty="0" err="1">
                <a:latin typeface="Consolas" panose="020B0609020204030204" pitchFamily="49" charset="0"/>
              </a:rPr>
              <a:t>segundoNum</a:t>
            </a:r>
            <a:r>
              <a:rPr lang="es-AR" sz="2000" dirty="0">
                <a:latin typeface="Consolas" panose="020B0609020204030204" pitchFamily="49" charset="0"/>
              </a:rPr>
              <a:t>;</a:t>
            </a:r>
          </a:p>
          <a:p>
            <a:r>
              <a:rPr lang="es-AR" sz="2000" dirty="0" err="1">
                <a:latin typeface="Consolas" panose="020B0609020204030204" pitchFamily="49" charset="0"/>
              </a:rPr>
              <a:t>int</a:t>
            </a:r>
            <a:r>
              <a:rPr lang="es-AR" sz="2000" dirty="0">
                <a:latin typeface="Consolas" panose="020B0609020204030204" pitchFamily="49" charset="0"/>
              </a:rPr>
              <a:t> suma;</a:t>
            </a:r>
          </a:p>
          <a:p>
            <a:r>
              <a:rPr lang="es-AR" sz="2000" dirty="0">
                <a:latin typeface="Consolas" panose="020B0609020204030204" pitchFamily="49" charset="0"/>
              </a:rPr>
              <a:t>IMPRIMIR: “Ingrese el primer número:”</a:t>
            </a:r>
          </a:p>
          <a:p>
            <a:r>
              <a:rPr lang="es-AR" sz="2000" dirty="0">
                <a:latin typeface="Consolas" panose="020B0609020204030204" pitchFamily="49" charset="0"/>
              </a:rPr>
              <a:t>TOMAR: </a:t>
            </a:r>
            <a:r>
              <a:rPr lang="es-AR" sz="2000" dirty="0" err="1">
                <a:latin typeface="Consolas" panose="020B0609020204030204" pitchFamily="49" charset="0"/>
              </a:rPr>
              <a:t>primerNumIngresado</a:t>
            </a:r>
            <a:r>
              <a:rPr lang="es-AR" sz="2000" dirty="0">
                <a:latin typeface="Consolas" panose="020B0609020204030204" pitchFamily="49" charset="0"/>
              </a:rPr>
              <a:t>;</a:t>
            </a:r>
          </a:p>
          <a:p>
            <a:r>
              <a:rPr lang="es-AR" sz="2000" dirty="0" err="1">
                <a:latin typeface="Consolas" panose="020B0609020204030204" pitchFamily="49" charset="0"/>
              </a:rPr>
              <a:t>PrimerNum</a:t>
            </a:r>
            <a:r>
              <a:rPr lang="es-AR" sz="2000" dirty="0">
                <a:latin typeface="Consolas" panose="020B0609020204030204" pitchFamily="49" charset="0"/>
              </a:rPr>
              <a:t>=</a:t>
            </a:r>
            <a:r>
              <a:rPr lang="es-AR" sz="2000" dirty="0" err="1">
                <a:latin typeface="Consolas" panose="020B0609020204030204" pitchFamily="49" charset="0"/>
              </a:rPr>
              <a:t>primerNumIngresado</a:t>
            </a:r>
            <a:endParaRPr lang="es-AR" sz="2000" dirty="0">
              <a:latin typeface="Consolas" panose="020B0609020204030204" pitchFamily="49" charset="0"/>
            </a:endParaRPr>
          </a:p>
          <a:p>
            <a:r>
              <a:rPr lang="es-AR" sz="2000" dirty="0">
                <a:latin typeface="Consolas" panose="020B0609020204030204" pitchFamily="49" charset="0"/>
              </a:rPr>
              <a:t>IMPRIMIR: “Ingrese el segundo número”</a:t>
            </a:r>
          </a:p>
          <a:p>
            <a:r>
              <a:rPr lang="es-AR" sz="2000" dirty="0">
                <a:latin typeface="Consolas" panose="020B0609020204030204" pitchFamily="49" charset="0"/>
              </a:rPr>
              <a:t>TOMAR: </a:t>
            </a:r>
            <a:r>
              <a:rPr lang="es-AR" sz="2000" dirty="0" err="1">
                <a:latin typeface="Consolas" panose="020B0609020204030204" pitchFamily="49" charset="0"/>
              </a:rPr>
              <a:t>segundoNumIngresado</a:t>
            </a:r>
            <a:r>
              <a:rPr lang="es-AR" sz="2000" dirty="0">
                <a:latin typeface="Consolas" panose="020B0609020204030204" pitchFamily="49" charset="0"/>
              </a:rPr>
              <a:t>;</a:t>
            </a:r>
          </a:p>
          <a:p>
            <a:r>
              <a:rPr lang="es-AR" sz="2000" dirty="0" err="1">
                <a:latin typeface="Consolas" panose="020B0609020204030204" pitchFamily="49" charset="0"/>
              </a:rPr>
              <a:t>SegundoNum</a:t>
            </a:r>
            <a:r>
              <a:rPr lang="es-AR" sz="2000" dirty="0">
                <a:latin typeface="Consolas" panose="020B0609020204030204" pitchFamily="49" charset="0"/>
              </a:rPr>
              <a:t>=</a:t>
            </a:r>
            <a:r>
              <a:rPr lang="es-AR" sz="2000" dirty="0" err="1">
                <a:latin typeface="Consolas" panose="020B0609020204030204" pitchFamily="49" charset="0"/>
              </a:rPr>
              <a:t>segundoNumIngresado</a:t>
            </a:r>
            <a:endParaRPr lang="es-AR" sz="2000" dirty="0">
              <a:latin typeface="Consolas" panose="020B0609020204030204" pitchFamily="49" charset="0"/>
            </a:endParaRPr>
          </a:p>
          <a:p>
            <a:r>
              <a:rPr lang="es-AR" sz="2000" dirty="0">
                <a:latin typeface="Consolas" panose="020B0609020204030204" pitchFamily="49" charset="0"/>
              </a:rPr>
              <a:t>Suma=</a:t>
            </a:r>
            <a:r>
              <a:rPr lang="es-AR" sz="2000" dirty="0" err="1">
                <a:latin typeface="Consolas" panose="020B0609020204030204" pitchFamily="49" charset="0"/>
              </a:rPr>
              <a:t>primerNum+segundoNum</a:t>
            </a:r>
            <a:r>
              <a:rPr lang="es-AR" sz="2000" dirty="0">
                <a:latin typeface="Consolas" panose="020B0609020204030204" pitchFamily="49" charset="0"/>
              </a:rPr>
              <a:t>;</a:t>
            </a:r>
          </a:p>
          <a:p>
            <a:r>
              <a:rPr lang="es-AR" sz="2000" dirty="0">
                <a:latin typeface="Consolas" panose="020B0609020204030204" pitchFamily="49" charset="0"/>
              </a:rPr>
              <a:t>IMPRIMIR: “El resultado de la suma es:” + suma</a:t>
            </a:r>
          </a:p>
          <a:p>
            <a:r>
              <a:rPr lang="es-AR" sz="2000" dirty="0">
                <a:latin typeface="Consolas" panose="020B0609020204030204" pitchFamily="49" charset="0"/>
              </a:rPr>
              <a:t>FIN</a:t>
            </a:r>
          </a:p>
        </p:txBody>
      </p:sp>
    </p:spTree>
    <p:extLst>
      <p:ext uri="{BB962C8B-B14F-4D97-AF65-F5344CB8AC3E}">
        <p14:creationId xmlns:p14="http://schemas.microsoft.com/office/powerpoint/2010/main" val="16025348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uadroTexto 3"/>
          <p:cNvSpPr txBox="1"/>
          <p:nvPr/>
        </p:nvSpPr>
        <p:spPr>
          <a:xfrm>
            <a:off x="551384" y="1650892"/>
            <a:ext cx="4042344" cy="584775"/>
          </a:xfrm>
          <a:prstGeom prst="rect">
            <a:avLst/>
          </a:prstGeom>
          <a:noFill/>
        </p:spPr>
        <p:txBody>
          <a:bodyPr wrap="square" rtlCol="0">
            <a:spAutoFit/>
          </a:bodyPr>
          <a:lstStyle/>
          <a:p>
            <a:r>
              <a:rPr lang="es-ES" sz="3200" b="1" dirty="0"/>
              <a:t>EJERCICIO PRÁCTICO</a:t>
            </a:r>
          </a:p>
        </p:txBody>
      </p:sp>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sp>
        <p:nvSpPr>
          <p:cNvPr id="6" name="CuadroTexto 5"/>
          <p:cNvSpPr txBox="1"/>
          <p:nvPr/>
        </p:nvSpPr>
        <p:spPr>
          <a:xfrm>
            <a:off x="350179" y="2357201"/>
            <a:ext cx="7402006" cy="4278094"/>
          </a:xfrm>
          <a:prstGeom prst="rect">
            <a:avLst/>
          </a:prstGeom>
          <a:noFill/>
        </p:spPr>
        <p:txBody>
          <a:bodyPr wrap="square" rtlCol="0">
            <a:spAutoFit/>
          </a:bodyPr>
          <a:lstStyle/>
          <a:p>
            <a:r>
              <a:rPr lang="es-AR" sz="2400" dirty="0"/>
              <a:t>Escribir un algoritmo que permita </a:t>
            </a:r>
            <a:r>
              <a:rPr lang="es-AR" sz="2400" dirty="0" err="1"/>
              <a:t>loguearse</a:t>
            </a:r>
            <a:r>
              <a:rPr lang="es-AR" sz="2400" dirty="0"/>
              <a:t> (registrase) a un sistema, ingresando un nombre de usuario y la contraseña adecuada. Considerar que tanto el usuario como la contraseña están formados sólo por letras. El sistema deberá validar que el usuario y la contraseña sean correctas, comparándolas con lo que es sistema tiene registrado para ese usuario.</a:t>
            </a:r>
            <a:br>
              <a:rPr lang="es-AR" sz="2400" dirty="0"/>
            </a:br>
            <a:endParaRPr lang="es-AR" sz="2000" dirty="0"/>
          </a:p>
          <a:p>
            <a:r>
              <a:rPr lang="es-AR" sz="2000" i="1" dirty="0"/>
              <a:t>**Aclaración, en los sistemas reales, el inicio de sesión es mucho más complejo que lo que se muestra a continuación. Se ha simplificado el proceso, abstrayendo la validación a una función denominada </a:t>
            </a:r>
            <a:r>
              <a:rPr lang="es-AR" sz="2400" b="1" i="1" dirty="0" err="1"/>
              <a:t>esValido</a:t>
            </a:r>
            <a:r>
              <a:rPr lang="es-AR" sz="2400" b="1" i="1" dirty="0"/>
              <a:t>() </a:t>
            </a:r>
            <a:r>
              <a:rPr lang="es-AR" sz="2000" i="1" dirty="0"/>
              <a:t>que resuelve la verificación del usuario y su contraseña.</a:t>
            </a:r>
            <a:endParaRPr lang="es-AR" sz="2000" dirty="0"/>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039" y="836712"/>
            <a:ext cx="4812961" cy="3962565"/>
          </a:xfrm>
          <a:prstGeom prst="rect">
            <a:avLst/>
          </a:prstGeom>
        </p:spPr>
      </p:pic>
      <p:sp>
        <p:nvSpPr>
          <p:cNvPr id="8" name="Llamada rectangular 7"/>
          <p:cNvSpPr/>
          <p:nvPr/>
        </p:nvSpPr>
        <p:spPr>
          <a:xfrm>
            <a:off x="8688288" y="4799278"/>
            <a:ext cx="3096344" cy="1582050"/>
          </a:xfrm>
          <a:prstGeom prst="wedgeRectCallout">
            <a:avLst>
              <a:gd name="adj1" fmla="val -66813"/>
              <a:gd name="adj2" fmla="val 24543"/>
            </a:avLst>
          </a:prstGeom>
        </p:spPr>
        <p:style>
          <a:lnRef idx="2">
            <a:schemeClr val="accent5"/>
          </a:lnRef>
          <a:fillRef idx="1">
            <a:schemeClr val="lt1"/>
          </a:fillRef>
          <a:effectRef idx="0">
            <a:schemeClr val="accent5"/>
          </a:effectRef>
          <a:fontRef idx="minor">
            <a:schemeClr val="dk1"/>
          </a:fontRef>
        </p:style>
        <p:txBody>
          <a:bodyPr lIns="11431" tIns="333223" rIns="11430" bIns="333221" spcCol="1270" rtlCol="0" anchor="ctr"/>
          <a:lstStyle/>
          <a:p>
            <a:pPr algn="ctr" defTabSz="800100">
              <a:lnSpc>
                <a:spcPct val="90000"/>
              </a:lnSpc>
              <a:spcAft>
                <a:spcPct val="35000"/>
              </a:spcAft>
            </a:pPr>
            <a:r>
              <a:rPr lang="es-AR" sz="2400" b="1" dirty="0"/>
              <a:t>Recuerda plantear el Pseudocódigo, el Diagrama de Flujo y las Pruebas de Escritorio</a:t>
            </a:r>
          </a:p>
        </p:txBody>
      </p:sp>
    </p:spTree>
    <p:extLst>
      <p:ext uri="{BB962C8B-B14F-4D97-AF65-F5344CB8AC3E}">
        <p14:creationId xmlns:p14="http://schemas.microsoft.com/office/powerpoint/2010/main" val="33606473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uadroTexto 3"/>
          <p:cNvSpPr txBox="1"/>
          <p:nvPr/>
        </p:nvSpPr>
        <p:spPr>
          <a:xfrm>
            <a:off x="551384" y="1650892"/>
            <a:ext cx="4042344" cy="584775"/>
          </a:xfrm>
          <a:prstGeom prst="rect">
            <a:avLst/>
          </a:prstGeom>
          <a:noFill/>
        </p:spPr>
        <p:txBody>
          <a:bodyPr wrap="square" rtlCol="0">
            <a:spAutoFit/>
          </a:bodyPr>
          <a:lstStyle/>
          <a:p>
            <a:r>
              <a:rPr lang="es-ES" sz="3200" b="1" dirty="0"/>
              <a:t>EJERCICIO PRÁCTICO</a:t>
            </a:r>
          </a:p>
        </p:txBody>
      </p:sp>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sp>
        <p:nvSpPr>
          <p:cNvPr id="6" name="CuadroTexto 5"/>
          <p:cNvSpPr txBox="1"/>
          <p:nvPr/>
        </p:nvSpPr>
        <p:spPr>
          <a:xfrm>
            <a:off x="551384" y="2490953"/>
            <a:ext cx="6393893" cy="1200329"/>
          </a:xfrm>
          <a:prstGeom prst="rect">
            <a:avLst/>
          </a:prstGeom>
          <a:noFill/>
        </p:spPr>
        <p:txBody>
          <a:bodyPr wrap="square" rtlCol="0">
            <a:spAutoFit/>
          </a:bodyPr>
          <a:lstStyle/>
          <a:p>
            <a:r>
              <a:rPr lang="es-AR" sz="2400" dirty="0"/>
              <a:t>Diseñar un algoritmo que devuelva el nombre del mes, a partir del número de mes, ingresado</a:t>
            </a:r>
          </a:p>
          <a:p>
            <a:r>
              <a:rPr lang="es-AR" sz="2400" dirty="0"/>
              <a:t>por teclado, por el usuario.</a:t>
            </a:r>
            <a:endParaRPr lang="es-AR" sz="3600" dirty="0"/>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039" y="836712"/>
            <a:ext cx="4812961" cy="3962565"/>
          </a:xfrm>
          <a:prstGeom prst="rect">
            <a:avLst/>
          </a:prstGeom>
        </p:spPr>
      </p:pic>
      <p:sp>
        <p:nvSpPr>
          <p:cNvPr id="8" name="Llamada rectangular 7"/>
          <p:cNvSpPr/>
          <p:nvPr/>
        </p:nvSpPr>
        <p:spPr>
          <a:xfrm>
            <a:off x="8688288" y="4799278"/>
            <a:ext cx="3096344" cy="1582050"/>
          </a:xfrm>
          <a:prstGeom prst="wedgeRectCallout">
            <a:avLst>
              <a:gd name="adj1" fmla="val -66813"/>
              <a:gd name="adj2" fmla="val 24543"/>
            </a:avLst>
          </a:prstGeom>
        </p:spPr>
        <p:style>
          <a:lnRef idx="2">
            <a:schemeClr val="accent5"/>
          </a:lnRef>
          <a:fillRef idx="1">
            <a:schemeClr val="lt1"/>
          </a:fillRef>
          <a:effectRef idx="0">
            <a:schemeClr val="accent5"/>
          </a:effectRef>
          <a:fontRef idx="minor">
            <a:schemeClr val="dk1"/>
          </a:fontRef>
        </p:style>
        <p:txBody>
          <a:bodyPr lIns="11431" tIns="333223" rIns="11430" bIns="333221" spcCol="1270" rtlCol="0" anchor="ctr"/>
          <a:lstStyle/>
          <a:p>
            <a:pPr algn="ctr" defTabSz="800100">
              <a:lnSpc>
                <a:spcPct val="90000"/>
              </a:lnSpc>
              <a:spcAft>
                <a:spcPct val="35000"/>
              </a:spcAft>
            </a:pPr>
            <a:r>
              <a:rPr lang="es-AR" sz="2400" b="1" dirty="0"/>
              <a:t>Recuerda plantear el Pseudocódigo, el Diagrama de Flujo y las Pruebas de Escritorio</a:t>
            </a:r>
          </a:p>
        </p:txBody>
      </p:sp>
    </p:spTree>
    <p:extLst>
      <p:ext uri="{BB962C8B-B14F-4D97-AF65-F5344CB8AC3E}">
        <p14:creationId xmlns:p14="http://schemas.microsoft.com/office/powerpoint/2010/main" val="22757985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51384" y="1650892"/>
            <a:ext cx="4042344" cy="584775"/>
          </a:xfrm>
          <a:prstGeom prst="rect">
            <a:avLst/>
          </a:prstGeom>
          <a:noFill/>
        </p:spPr>
        <p:txBody>
          <a:bodyPr wrap="square" rtlCol="0">
            <a:spAutoFit/>
          </a:bodyPr>
          <a:lstStyle/>
          <a:p>
            <a:r>
              <a:rPr lang="es-ES" sz="3200" b="1" dirty="0"/>
              <a:t>EJERCICIO PRÁCTICO</a:t>
            </a:r>
          </a:p>
        </p:txBody>
      </p:sp>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sp>
        <p:nvSpPr>
          <p:cNvPr id="6" name="CuadroTexto 5"/>
          <p:cNvSpPr txBox="1"/>
          <p:nvPr/>
        </p:nvSpPr>
        <p:spPr>
          <a:xfrm>
            <a:off x="551384" y="2490953"/>
            <a:ext cx="6393893" cy="2308324"/>
          </a:xfrm>
          <a:prstGeom prst="rect">
            <a:avLst/>
          </a:prstGeom>
          <a:noFill/>
        </p:spPr>
        <p:txBody>
          <a:bodyPr wrap="square" rtlCol="0">
            <a:spAutoFit/>
          </a:bodyPr>
          <a:lstStyle/>
          <a:p>
            <a:r>
              <a:rPr lang="es-AR" sz="2400" dirty="0"/>
              <a:t>Escribir el algoritmo que, </a:t>
            </a:r>
            <a:r>
              <a:rPr lang="es-AR" sz="2400" b="1" dirty="0"/>
              <a:t>a partir de la cantidad de bancos de un aula y la cantidad de alumnos</a:t>
            </a:r>
          </a:p>
          <a:p>
            <a:r>
              <a:rPr lang="es-AR" sz="2400" dirty="0"/>
              <a:t>inscriptos para un curso, permita determinar si alcanzan los bancos existentes. </a:t>
            </a:r>
          </a:p>
          <a:p>
            <a:r>
              <a:rPr lang="es-AR" sz="2400" dirty="0"/>
              <a:t>De no ser así, informar además cuantos bancos sería necesario agregar.</a:t>
            </a:r>
            <a:endParaRPr lang="es-AR" sz="2800" dirty="0"/>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039" y="836712"/>
            <a:ext cx="4812961" cy="3962565"/>
          </a:xfrm>
          <a:prstGeom prst="rect">
            <a:avLst/>
          </a:prstGeom>
        </p:spPr>
      </p:pic>
      <p:sp>
        <p:nvSpPr>
          <p:cNvPr id="8" name="Llamada rectangular 7"/>
          <p:cNvSpPr/>
          <p:nvPr/>
        </p:nvSpPr>
        <p:spPr>
          <a:xfrm>
            <a:off x="8688288" y="4799278"/>
            <a:ext cx="3096344" cy="1582050"/>
          </a:xfrm>
          <a:prstGeom prst="wedgeRectCallout">
            <a:avLst>
              <a:gd name="adj1" fmla="val -66813"/>
              <a:gd name="adj2" fmla="val 24543"/>
            </a:avLst>
          </a:prstGeom>
        </p:spPr>
        <p:style>
          <a:lnRef idx="2">
            <a:schemeClr val="accent5"/>
          </a:lnRef>
          <a:fillRef idx="1">
            <a:schemeClr val="lt1"/>
          </a:fillRef>
          <a:effectRef idx="0">
            <a:schemeClr val="accent5"/>
          </a:effectRef>
          <a:fontRef idx="minor">
            <a:schemeClr val="dk1"/>
          </a:fontRef>
        </p:style>
        <p:txBody>
          <a:bodyPr lIns="11431" tIns="333223" rIns="11430" bIns="333221" spcCol="1270" rtlCol="0" anchor="ctr"/>
          <a:lstStyle/>
          <a:p>
            <a:pPr algn="ctr" defTabSz="800100">
              <a:lnSpc>
                <a:spcPct val="90000"/>
              </a:lnSpc>
              <a:spcAft>
                <a:spcPct val="35000"/>
              </a:spcAft>
            </a:pPr>
            <a:r>
              <a:rPr lang="es-AR" sz="2400" b="1" dirty="0"/>
              <a:t>Recuerda plantear el Pseudocódigo, el Diagrama de Flujo y las Pruebas de Escritorio</a:t>
            </a:r>
          </a:p>
        </p:txBody>
      </p:sp>
    </p:spTree>
    <p:extLst>
      <p:ext uri="{BB962C8B-B14F-4D97-AF65-F5344CB8AC3E}">
        <p14:creationId xmlns:p14="http://schemas.microsoft.com/office/powerpoint/2010/main" val="40883122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adroTexto 14"/>
          <p:cNvSpPr txBox="1"/>
          <p:nvPr/>
        </p:nvSpPr>
        <p:spPr>
          <a:xfrm>
            <a:off x="3475425" y="2109855"/>
            <a:ext cx="2957028" cy="584775"/>
          </a:xfrm>
          <a:prstGeom prst="rect">
            <a:avLst/>
          </a:prstGeom>
          <a:noFill/>
        </p:spPr>
        <p:txBody>
          <a:bodyPr wrap="none" rtlCol="0">
            <a:spAutoFit/>
          </a:bodyPr>
          <a:lstStyle/>
          <a:p>
            <a:r>
              <a:rPr lang="es-ES" sz="3200" i="1" dirty="0">
                <a:ln w="0">
                  <a:solidFill>
                    <a:schemeClr val="accent4">
                      <a:lumMod val="50000"/>
                    </a:schemeClr>
                  </a:solidFill>
                </a:ln>
                <a:solidFill>
                  <a:srgbClr val="7030A0"/>
                </a:solidFill>
                <a:effectLst>
                  <a:outerShdw blurRad="38100" dist="25400" dir="5400000" algn="ctr" rotWithShape="0">
                    <a:srgbClr val="6E747A">
                      <a:alpha val="43000"/>
                    </a:srgbClr>
                  </a:outerShdw>
                </a:effectLst>
              </a:rPr>
              <a:t>Mientras - </a:t>
            </a:r>
            <a:r>
              <a:rPr lang="es-ES" sz="3200" i="1" dirty="0" err="1">
                <a:ln w="0">
                  <a:solidFill>
                    <a:schemeClr val="accent4">
                      <a:lumMod val="50000"/>
                    </a:schemeClr>
                  </a:solidFill>
                </a:ln>
                <a:solidFill>
                  <a:srgbClr val="7030A0"/>
                </a:solidFill>
                <a:effectLst>
                  <a:outerShdw blurRad="38100" dist="25400" dir="5400000" algn="ctr" rotWithShape="0">
                    <a:srgbClr val="6E747A">
                      <a:alpha val="43000"/>
                    </a:srgbClr>
                  </a:outerShdw>
                </a:effectLst>
              </a:rPr>
              <a:t>While</a:t>
            </a:r>
            <a:endParaRPr lang="es-ES" sz="3200" i="1" dirty="0">
              <a:ln w="0">
                <a:solidFill>
                  <a:schemeClr val="accent4">
                    <a:lumMod val="50000"/>
                  </a:schemeClr>
                </a:solidFill>
              </a:ln>
              <a:solidFill>
                <a:srgbClr val="7030A0"/>
              </a:solidFill>
              <a:effectLst>
                <a:outerShdw blurRad="38100" dist="25400" dir="5400000" algn="ctr" rotWithShape="0">
                  <a:srgbClr val="6E747A">
                    <a:alpha val="43000"/>
                  </a:srgbClr>
                </a:outerShdw>
              </a:effectLst>
            </a:endParaRPr>
          </a:p>
        </p:txBody>
      </p:sp>
      <p:sp>
        <p:nvSpPr>
          <p:cNvPr id="16" name="Flecha izquierda 15"/>
          <p:cNvSpPr/>
          <p:nvPr/>
        </p:nvSpPr>
        <p:spPr>
          <a:xfrm flipH="1">
            <a:off x="2999656" y="2284634"/>
            <a:ext cx="475769" cy="216024"/>
          </a:xfrm>
          <a:prstGeom prst="leftArrow">
            <a:avLst/>
          </a:prstGeom>
          <a:solidFill>
            <a:schemeClr val="accent4">
              <a:lumMod val="50000"/>
            </a:schemeClr>
          </a:solidFill>
          <a:ln>
            <a:solidFill>
              <a:srgbClr val="2A2A2A"/>
            </a:solidFill>
          </a:ln>
        </p:spPr>
        <p:style>
          <a:lnRef idx="2">
            <a:schemeClr val="dk1"/>
          </a:lnRef>
          <a:fillRef idx="1">
            <a:schemeClr val="lt1"/>
          </a:fillRef>
          <a:effectRef idx="0">
            <a:schemeClr val="dk1"/>
          </a:effectRef>
          <a:fontRef idx="minor">
            <a:schemeClr val="dk1"/>
          </a:fontRef>
        </p:style>
        <p:txBody>
          <a:bodyPr lIns="11431" tIns="333223" rIns="11430" bIns="333221" spcCol="1270" rtlCol="0" anchor="ctr"/>
          <a:lstStyle/>
          <a:p>
            <a:pPr algn="ctr" defTabSz="800100">
              <a:lnSpc>
                <a:spcPct val="90000"/>
              </a:lnSpc>
              <a:spcAft>
                <a:spcPct val="35000"/>
              </a:spcAft>
            </a:pPr>
            <a:endParaRPr lang="es-ES" sz="1800">
              <a:solidFill>
                <a:schemeClr val="accent4">
                  <a:lumMod val="50000"/>
                </a:schemeClr>
              </a:solidFill>
            </a:endParaRPr>
          </a:p>
        </p:txBody>
      </p:sp>
      <p:grpSp>
        <p:nvGrpSpPr>
          <p:cNvPr id="10" name="Grupo 9"/>
          <p:cNvGrpSpPr/>
          <p:nvPr/>
        </p:nvGrpSpPr>
        <p:grpSpPr>
          <a:xfrm>
            <a:off x="479376" y="2060848"/>
            <a:ext cx="2376264" cy="651734"/>
            <a:chOff x="0" y="2665880"/>
            <a:chExt cx="5760640" cy="1031354"/>
          </a:xfrm>
        </p:grpSpPr>
        <p:sp>
          <p:nvSpPr>
            <p:cNvPr id="18" name="Rectángulo redondeado 17"/>
            <p:cNvSpPr/>
            <p:nvPr/>
          </p:nvSpPr>
          <p:spPr>
            <a:xfrm>
              <a:off x="0" y="2665880"/>
              <a:ext cx="5760640" cy="1031354"/>
            </a:xfrm>
            <a:prstGeom prst="round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9" name="CuadroTexto 18"/>
            <p:cNvSpPr txBox="1"/>
            <p:nvPr/>
          </p:nvSpPr>
          <p:spPr>
            <a:xfrm>
              <a:off x="50347" y="2716227"/>
              <a:ext cx="5659946" cy="9306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s-ES" sz="3200" kern="1200" dirty="0"/>
                <a:t>Repetitivas</a:t>
              </a:r>
            </a:p>
          </p:txBody>
        </p:sp>
      </p:grpSp>
      <p:pic>
        <p:nvPicPr>
          <p:cNvPr id="2" name="Imagen 1"/>
          <p:cNvPicPr>
            <a:picLocks noChangeAspect="1"/>
          </p:cNvPicPr>
          <p:nvPr/>
        </p:nvPicPr>
        <p:blipFill>
          <a:blip r:embed="rId3">
            <a:lum bright="-20000" contrast="40000"/>
          </a:blip>
          <a:stretch>
            <a:fillRect/>
          </a:stretch>
        </p:blipFill>
        <p:spPr>
          <a:xfrm>
            <a:off x="8787136" y="2019539"/>
            <a:ext cx="3404864" cy="4699957"/>
          </a:xfrm>
          <a:prstGeom prst="rect">
            <a:avLst/>
          </a:prstGeom>
        </p:spPr>
      </p:pic>
      <p:sp>
        <p:nvSpPr>
          <p:cNvPr id="3" name="CuadroTexto 2"/>
          <p:cNvSpPr txBox="1"/>
          <p:nvPr/>
        </p:nvSpPr>
        <p:spPr>
          <a:xfrm>
            <a:off x="479376" y="3159742"/>
            <a:ext cx="7272808" cy="3046988"/>
          </a:xfrm>
          <a:prstGeom prst="rect">
            <a:avLst/>
          </a:prstGeom>
          <a:noFill/>
        </p:spPr>
        <p:txBody>
          <a:bodyPr wrap="square" rtlCol="0">
            <a:spAutoFit/>
          </a:bodyPr>
          <a:lstStyle/>
          <a:p>
            <a:r>
              <a:rPr lang="es-ES" sz="2400" b="1" dirty="0">
                <a:latin typeface="Consolas" panose="020B0609020204030204" pitchFamily="49" charset="0"/>
              </a:rPr>
              <a:t>INICIO</a:t>
            </a:r>
          </a:p>
          <a:p>
            <a:r>
              <a:rPr lang="es-ES" sz="2400" b="1" dirty="0">
                <a:latin typeface="Consolas" panose="020B0609020204030204" pitchFamily="49" charset="0"/>
              </a:rPr>
              <a:t>BOOLEANO </a:t>
            </a:r>
            <a:r>
              <a:rPr lang="es-ES" sz="2400" b="1" dirty="0" err="1">
                <a:latin typeface="Consolas" panose="020B0609020204030204" pitchFamily="49" charset="0"/>
              </a:rPr>
              <a:t>tanqueLleno</a:t>
            </a:r>
            <a:r>
              <a:rPr lang="es-ES" sz="2400" b="1" dirty="0">
                <a:latin typeface="Consolas" panose="020B0609020204030204" pitchFamily="49" charset="0"/>
              </a:rPr>
              <a:t> = falso</a:t>
            </a:r>
          </a:p>
          <a:p>
            <a:r>
              <a:rPr lang="es-ES" sz="2400" b="1" dirty="0">
                <a:latin typeface="Consolas" panose="020B0609020204030204" pitchFamily="49" charset="0"/>
              </a:rPr>
              <a:t>MIENTRAS (</a:t>
            </a:r>
            <a:r>
              <a:rPr lang="es-ES" sz="2400" b="1" dirty="0" err="1">
                <a:latin typeface="Consolas" panose="020B0609020204030204" pitchFamily="49" charset="0"/>
              </a:rPr>
              <a:t>tanqueLleno</a:t>
            </a:r>
            <a:r>
              <a:rPr lang="es-ES" sz="2400" b="1" dirty="0">
                <a:latin typeface="Consolas" panose="020B0609020204030204" pitchFamily="49" charset="0"/>
              </a:rPr>
              <a:t> == falso)</a:t>
            </a:r>
          </a:p>
          <a:p>
            <a:r>
              <a:rPr lang="es-ES" sz="2400" b="1" dirty="0">
                <a:latin typeface="Consolas" panose="020B0609020204030204" pitchFamily="49" charset="0"/>
              </a:rPr>
              <a:t>	HACER:</a:t>
            </a:r>
          </a:p>
          <a:p>
            <a:endParaRPr lang="es-ES" sz="2400" b="1" dirty="0">
              <a:latin typeface="Consolas" panose="020B0609020204030204" pitchFamily="49" charset="0"/>
            </a:endParaRPr>
          </a:p>
          <a:p>
            <a:r>
              <a:rPr lang="es-ES" sz="2400" b="1" dirty="0">
                <a:latin typeface="Consolas" panose="020B0609020204030204" pitchFamily="49" charset="0"/>
              </a:rPr>
              <a:t>	llenar tanque</a:t>
            </a:r>
          </a:p>
          <a:p>
            <a:r>
              <a:rPr lang="es-ES" sz="2400" b="1" dirty="0">
                <a:latin typeface="Consolas" panose="020B0609020204030204" pitchFamily="49" charset="0"/>
              </a:rPr>
              <a:t>FIN_MIENTRAS</a:t>
            </a:r>
          </a:p>
          <a:p>
            <a:r>
              <a:rPr lang="es-ES" sz="2400" b="1" dirty="0">
                <a:latin typeface="Consolas" panose="020B0609020204030204" pitchFamily="49" charset="0"/>
              </a:rPr>
              <a:t>FIN</a:t>
            </a:r>
          </a:p>
        </p:txBody>
      </p:sp>
      <p:cxnSp>
        <p:nvCxnSpPr>
          <p:cNvPr id="5" name="Conector recto de flecha 4"/>
          <p:cNvCxnSpPr/>
          <p:nvPr/>
        </p:nvCxnSpPr>
        <p:spPr>
          <a:xfrm flipV="1">
            <a:off x="5879976" y="3542225"/>
            <a:ext cx="3960440" cy="576915"/>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p:cNvCxnSpPr/>
          <p:nvPr/>
        </p:nvCxnSpPr>
        <p:spPr>
          <a:xfrm flipV="1">
            <a:off x="3912173" y="4481630"/>
            <a:ext cx="5784227" cy="785695"/>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7" name="CuadroTexto 16"/>
          <p:cNvSpPr txBox="1"/>
          <p:nvPr/>
        </p:nvSpPr>
        <p:spPr>
          <a:xfrm>
            <a:off x="3779013" y="1440203"/>
            <a:ext cx="5246646" cy="584775"/>
          </a:xfrm>
          <a:prstGeom prst="rect">
            <a:avLst/>
          </a:prstGeom>
          <a:noFill/>
        </p:spPr>
        <p:txBody>
          <a:bodyPr wrap="square" rtlCol="0">
            <a:spAutoFit/>
          </a:bodyPr>
          <a:lstStyle/>
          <a:p>
            <a:r>
              <a:rPr lang="es-ES" sz="3200" b="1" dirty="0"/>
              <a:t>ESTRUCTURAS DE CONTROL</a:t>
            </a:r>
          </a:p>
        </p:txBody>
      </p:sp>
      <p:sp>
        <p:nvSpPr>
          <p:cNvPr id="20" name="Título 1"/>
          <p:cNvSpPr txBox="1">
            <a:spLocks/>
          </p:cNvSpPr>
          <p:nvPr/>
        </p:nvSpPr>
        <p:spPr bwMode="auto">
          <a:xfrm>
            <a:off x="1981647" y="837873"/>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Tree>
    <p:extLst>
      <p:ext uri="{BB962C8B-B14F-4D97-AF65-F5344CB8AC3E}">
        <p14:creationId xmlns:p14="http://schemas.microsoft.com/office/powerpoint/2010/main" val="5694249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adroTexto 14"/>
          <p:cNvSpPr txBox="1"/>
          <p:nvPr/>
        </p:nvSpPr>
        <p:spPr>
          <a:xfrm>
            <a:off x="3475425" y="1962177"/>
            <a:ext cx="4659994" cy="584775"/>
          </a:xfrm>
          <a:prstGeom prst="rect">
            <a:avLst/>
          </a:prstGeom>
          <a:noFill/>
        </p:spPr>
        <p:txBody>
          <a:bodyPr wrap="none" rtlCol="0">
            <a:spAutoFit/>
          </a:bodyPr>
          <a:lstStyle/>
          <a:p>
            <a:r>
              <a:rPr lang="es-ES" sz="3200" i="1" dirty="0">
                <a:ln w="0">
                  <a:solidFill>
                    <a:schemeClr val="accent4">
                      <a:lumMod val="50000"/>
                    </a:schemeClr>
                  </a:solidFill>
                </a:ln>
                <a:solidFill>
                  <a:srgbClr val="7030A0"/>
                </a:solidFill>
                <a:effectLst>
                  <a:outerShdw blurRad="38100" dist="25400" dir="5400000" algn="ctr" rotWithShape="0">
                    <a:srgbClr val="6E747A">
                      <a:alpha val="43000"/>
                    </a:srgbClr>
                  </a:outerShdw>
                </a:effectLst>
              </a:rPr>
              <a:t>Hacer Mientras – Do </a:t>
            </a:r>
            <a:r>
              <a:rPr lang="es-ES" sz="3200" i="1" dirty="0" err="1">
                <a:ln w="0">
                  <a:solidFill>
                    <a:schemeClr val="accent4">
                      <a:lumMod val="50000"/>
                    </a:schemeClr>
                  </a:solidFill>
                </a:ln>
                <a:solidFill>
                  <a:srgbClr val="7030A0"/>
                </a:solidFill>
                <a:effectLst>
                  <a:outerShdw blurRad="38100" dist="25400" dir="5400000" algn="ctr" rotWithShape="0">
                    <a:srgbClr val="6E747A">
                      <a:alpha val="43000"/>
                    </a:srgbClr>
                  </a:outerShdw>
                </a:effectLst>
              </a:rPr>
              <a:t>While</a:t>
            </a:r>
            <a:endParaRPr lang="es-ES" sz="3200" i="1" dirty="0">
              <a:ln w="0">
                <a:solidFill>
                  <a:schemeClr val="accent4">
                    <a:lumMod val="50000"/>
                  </a:schemeClr>
                </a:solidFill>
              </a:ln>
              <a:solidFill>
                <a:srgbClr val="7030A0"/>
              </a:solidFill>
              <a:effectLst>
                <a:outerShdw blurRad="38100" dist="25400" dir="5400000" algn="ctr" rotWithShape="0">
                  <a:srgbClr val="6E747A">
                    <a:alpha val="43000"/>
                  </a:srgbClr>
                </a:outerShdw>
              </a:effectLst>
            </a:endParaRPr>
          </a:p>
        </p:txBody>
      </p:sp>
      <p:sp>
        <p:nvSpPr>
          <p:cNvPr id="16" name="Flecha izquierda 15"/>
          <p:cNvSpPr/>
          <p:nvPr/>
        </p:nvSpPr>
        <p:spPr>
          <a:xfrm flipH="1">
            <a:off x="2999656" y="2136956"/>
            <a:ext cx="475769" cy="216024"/>
          </a:xfrm>
          <a:prstGeom prst="leftArrow">
            <a:avLst/>
          </a:prstGeom>
          <a:solidFill>
            <a:schemeClr val="accent4">
              <a:lumMod val="50000"/>
            </a:schemeClr>
          </a:solidFill>
          <a:ln>
            <a:solidFill>
              <a:srgbClr val="2A2A2A"/>
            </a:solidFill>
          </a:ln>
        </p:spPr>
        <p:style>
          <a:lnRef idx="2">
            <a:schemeClr val="dk1"/>
          </a:lnRef>
          <a:fillRef idx="1">
            <a:schemeClr val="lt1"/>
          </a:fillRef>
          <a:effectRef idx="0">
            <a:schemeClr val="dk1"/>
          </a:effectRef>
          <a:fontRef idx="minor">
            <a:schemeClr val="dk1"/>
          </a:fontRef>
        </p:style>
        <p:txBody>
          <a:bodyPr lIns="11431" tIns="333223" rIns="11430" bIns="333221" spcCol="1270" rtlCol="0" anchor="ctr"/>
          <a:lstStyle/>
          <a:p>
            <a:pPr algn="ctr" defTabSz="800100">
              <a:lnSpc>
                <a:spcPct val="90000"/>
              </a:lnSpc>
              <a:spcAft>
                <a:spcPct val="35000"/>
              </a:spcAft>
            </a:pPr>
            <a:endParaRPr lang="es-ES" sz="1800">
              <a:solidFill>
                <a:schemeClr val="accent4">
                  <a:lumMod val="50000"/>
                </a:schemeClr>
              </a:solidFill>
            </a:endParaRPr>
          </a:p>
        </p:txBody>
      </p:sp>
      <p:sp>
        <p:nvSpPr>
          <p:cNvPr id="20" name="Rectángulo 19"/>
          <p:cNvSpPr/>
          <p:nvPr/>
        </p:nvSpPr>
        <p:spPr>
          <a:xfrm>
            <a:off x="479376" y="2893174"/>
            <a:ext cx="6037572" cy="2677656"/>
          </a:xfrm>
          <a:prstGeom prst="rect">
            <a:avLst/>
          </a:prstGeom>
        </p:spPr>
        <p:txBody>
          <a:bodyPr wrap="square">
            <a:spAutoFit/>
          </a:bodyPr>
          <a:lstStyle/>
          <a:p>
            <a:r>
              <a:rPr lang="es-ES" sz="2400" b="1" dirty="0"/>
              <a:t>INICIO</a:t>
            </a:r>
          </a:p>
          <a:p>
            <a:endParaRPr lang="es-ES" sz="2400" b="1" dirty="0"/>
          </a:p>
          <a:p>
            <a:r>
              <a:rPr lang="es-ES" sz="2400" b="1" dirty="0"/>
              <a:t>BOOLEANO </a:t>
            </a:r>
            <a:r>
              <a:rPr lang="es-ES" sz="2400" b="1" dirty="0" err="1"/>
              <a:t>llegadaColectivo</a:t>
            </a:r>
            <a:r>
              <a:rPr lang="es-ES" sz="2400" b="1" dirty="0"/>
              <a:t>=false;</a:t>
            </a:r>
          </a:p>
          <a:p>
            <a:r>
              <a:rPr lang="es-AR" sz="2400" b="1" dirty="0"/>
              <a:t>	HACER: esperar en la parada</a:t>
            </a:r>
          </a:p>
          <a:p>
            <a:r>
              <a:rPr lang="es-ES" sz="2400" b="1" dirty="0"/>
              <a:t>	MIENTRAS (</a:t>
            </a:r>
            <a:r>
              <a:rPr lang="es-ES" sz="2400" b="1" dirty="0" err="1"/>
              <a:t>llegadaColectivo</a:t>
            </a:r>
            <a:r>
              <a:rPr lang="es-ES" sz="2400" b="1" dirty="0"/>
              <a:t> == false)</a:t>
            </a:r>
          </a:p>
          <a:p>
            <a:r>
              <a:rPr lang="es-ES" sz="2400" b="1" dirty="0"/>
              <a:t>	FIN_MIENTRAS</a:t>
            </a:r>
          </a:p>
          <a:p>
            <a:r>
              <a:rPr lang="es-ES" sz="2400" b="1" dirty="0"/>
              <a:t>FIN</a:t>
            </a:r>
            <a:endParaRPr lang="es-ES" sz="2800" b="1" dirty="0">
              <a:latin typeface="Consolas" panose="020B0609020204030204" pitchFamily="49" charset="0"/>
            </a:endParaRPr>
          </a:p>
        </p:txBody>
      </p:sp>
      <p:grpSp>
        <p:nvGrpSpPr>
          <p:cNvPr id="10" name="Grupo 9"/>
          <p:cNvGrpSpPr/>
          <p:nvPr/>
        </p:nvGrpSpPr>
        <p:grpSpPr>
          <a:xfrm>
            <a:off x="479376" y="1913170"/>
            <a:ext cx="2376264" cy="651734"/>
            <a:chOff x="0" y="2665880"/>
            <a:chExt cx="5760640" cy="1031354"/>
          </a:xfrm>
        </p:grpSpPr>
        <p:sp>
          <p:nvSpPr>
            <p:cNvPr id="18" name="Rectángulo redondeado 17"/>
            <p:cNvSpPr/>
            <p:nvPr/>
          </p:nvSpPr>
          <p:spPr>
            <a:xfrm>
              <a:off x="0" y="2665880"/>
              <a:ext cx="5760640" cy="1031354"/>
            </a:xfrm>
            <a:prstGeom prst="round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9" name="CuadroTexto 18"/>
            <p:cNvSpPr txBox="1"/>
            <p:nvPr/>
          </p:nvSpPr>
          <p:spPr>
            <a:xfrm>
              <a:off x="50347" y="2716227"/>
              <a:ext cx="5659946" cy="9306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s-ES" sz="3200" kern="1200" dirty="0"/>
                <a:t>Repetitivas</a:t>
              </a:r>
            </a:p>
          </p:txBody>
        </p:sp>
      </p:grpSp>
      <p:pic>
        <p:nvPicPr>
          <p:cNvPr id="2" name="Imagen 1"/>
          <p:cNvPicPr>
            <a:picLocks noChangeAspect="1"/>
          </p:cNvPicPr>
          <p:nvPr/>
        </p:nvPicPr>
        <p:blipFill rotWithShape="1">
          <a:blip r:embed="rId3">
            <a:lum bright="-20000" contrast="40000"/>
          </a:blip>
          <a:srcRect l="18580" r="21307"/>
          <a:stretch/>
        </p:blipFill>
        <p:spPr>
          <a:xfrm>
            <a:off x="7636362" y="2577469"/>
            <a:ext cx="4542420" cy="4221809"/>
          </a:xfrm>
          <a:prstGeom prst="rect">
            <a:avLst/>
          </a:prstGeom>
        </p:spPr>
      </p:pic>
      <p:cxnSp>
        <p:nvCxnSpPr>
          <p:cNvPr id="13" name="Conector recto de flecha 12"/>
          <p:cNvCxnSpPr/>
          <p:nvPr/>
        </p:nvCxnSpPr>
        <p:spPr>
          <a:xfrm flipV="1">
            <a:off x="5159896" y="3845975"/>
            <a:ext cx="3240360" cy="345302"/>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p:cNvCxnSpPr/>
          <p:nvPr/>
        </p:nvCxnSpPr>
        <p:spPr>
          <a:xfrm>
            <a:off x="6215033" y="4688373"/>
            <a:ext cx="1681167" cy="531699"/>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2" name="CuadroTexto 11"/>
          <p:cNvSpPr txBox="1"/>
          <p:nvPr/>
        </p:nvSpPr>
        <p:spPr>
          <a:xfrm>
            <a:off x="3779013" y="1440203"/>
            <a:ext cx="5246646" cy="584775"/>
          </a:xfrm>
          <a:prstGeom prst="rect">
            <a:avLst/>
          </a:prstGeom>
          <a:noFill/>
        </p:spPr>
        <p:txBody>
          <a:bodyPr wrap="square" rtlCol="0">
            <a:spAutoFit/>
          </a:bodyPr>
          <a:lstStyle/>
          <a:p>
            <a:r>
              <a:rPr lang="es-ES" sz="3200" b="1" dirty="0"/>
              <a:t>ESTRUCTURAS DE CONTROL</a:t>
            </a:r>
          </a:p>
        </p:txBody>
      </p:sp>
      <p:sp>
        <p:nvSpPr>
          <p:cNvPr id="17" name="Título 1"/>
          <p:cNvSpPr txBox="1">
            <a:spLocks/>
          </p:cNvSpPr>
          <p:nvPr/>
        </p:nvSpPr>
        <p:spPr bwMode="auto">
          <a:xfrm>
            <a:off x="1981647" y="837873"/>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Tree>
    <p:extLst>
      <p:ext uri="{BB962C8B-B14F-4D97-AF65-F5344CB8AC3E}">
        <p14:creationId xmlns:p14="http://schemas.microsoft.com/office/powerpoint/2010/main" val="30757754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adroTexto 14"/>
          <p:cNvSpPr txBox="1"/>
          <p:nvPr/>
        </p:nvSpPr>
        <p:spPr>
          <a:xfrm>
            <a:off x="3475425" y="1962177"/>
            <a:ext cx="1798056" cy="584775"/>
          </a:xfrm>
          <a:prstGeom prst="rect">
            <a:avLst/>
          </a:prstGeom>
          <a:noFill/>
        </p:spPr>
        <p:txBody>
          <a:bodyPr wrap="none" rtlCol="0">
            <a:spAutoFit/>
          </a:bodyPr>
          <a:lstStyle/>
          <a:p>
            <a:r>
              <a:rPr lang="es-ES" sz="3200" i="1" dirty="0">
                <a:ln w="0">
                  <a:solidFill>
                    <a:schemeClr val="accent4">
                      <a:lumMod val="50000"/>
                    </a:schemeClr>
                  </a:solidFill>
                </a:ln>
                <a:solidFill>
                  <a:srgbClr val="7030A0"/>
                </a:solidFill>
                <a:effectLst>
                  <a:outerShdw blurRad="38100" dist="25400" dir="5400000" algn="ctr" rotWithShape="0">
                    <a:srgbClr val="6E747A">
                      <a:alpha val="43000"/>
                    </a:srgbClr>
                  </a:outerShdw>
                </a:effectLst>
              </a:rPr>
              <a:t>Para - </a:t>
            </a:r>
            <a:r>
              <a:rPr lang="es-ES" sz="3200" i="1" dirty="0" err="1">
                <a:ln w="0">
                  <a:solidFill>
                    <a:schemeClr val="accent4">
                      <a:lumMod val="50000"/>
                    </a:schemeClr>
                  </a:solidFill>
                </a:ln>
                <a:solidFill>
                  <a:srgbClr val="7030A0"/>
                </a:solidFill>
                <a:effectLst>
                  <a:outerShdw blurRad="38100" dist="25400" dir="5400000" algn="ctr" rotWithShape="0">
                    <a:srgbClr val="6E747A">
                      <a:alpha val="43000"/>
                    </a:srgbClr>
                  </a:outerShdw>
                </a:effectLst>
              </a:rPr>
              <a:t>For</a:t>
            </a:r>
            <a:endParaRPr lang="es-ES" sz="3200" i="1" dirty="0">
              <a:ln w="0">
                <a:solidFill>
                  <a:schemeClr val="accent4">
                    <a:lumMod val="50000"/>
                  </a:schemeClr>
                </a:solidFill>
              </a:ln>
              <a:solidFill>
                <a:srgbClr val="7030A0"/>
              </a:solidFill>
              <a:effectLst>
                <a:outerShdw blurRad="38100" dist="25400" dir="5400000" algn="ctr" rotWithShape="0">
                  <a:srgbClr val="6E747A">
                    <a:alpha val="43000"/>
                  </a:srgbClr>
                </a:outerShdw>
              </a:effectLst>
            </a:endParaRPr>
          </a:p>
        </p:txBody>
      </p:sp>
      <p:sp>
        <p:nvSpPr>
          <p:cNvPr id="16" name="Flecha izquierda 15"/>
          <p:cNvSpPr/>
          <p:nvPr/>
        </p:nvSpPr>
        <p:spPr>
          <a:xfrm flipH="1">
            <a:off x="2999656" y="2136956"/>
            <a:ext cx="475769" cy="216024"/>
          </a:xfrm>
          <a:prstGeom prst="leftArrow">
            <a:avLst/>
          </a:prstGeom>
          <a:solidFill>
            <a:schemeClr val="accent4">
              <a:lumMod val="50000"/>
            </a:schemeClr>
          </a:solidFill>
          <a:ln>
            <a:solidFill>
              <a:srgbClr val="2A2A2A"/>
            </a:solidFill>
          </a:ln>
        </p:spPr>
        <p:style>
          <a:lnRef idx="2">
            <a:schemeClr val="dk1"/>
          </a:lnRef>
          <a:fillRef idx="1">
            <a:schemeClr val="lt1"/>
          </a:fillRef>
          <a:effectRef idx="0">
            <a:schemeClr val="dk1"/>
          </a:effectRef>
          <a:fontRef idx="minor">
            <a:schemeClr val="dk1"/>
          </a:fontRef>
        </p:style>
        <p:txBody>
          <a:bodyPr lIns="11431" tIns="333223" rIns="11430" bIns="333221" spcCol="1270" rtlCol="0" anchor="ctr"/>
          <a:lstStyle/>
          <a:p>
            <a:pPr algn="ctr" defTabSz="800100">
              <a:lnSpc>
                <a:spcPct val="90000"/>
              </a:lnSpc>
              <a:spcAft>
                <a:spcPct val="35000"/>
              </a:spcAft>
            </a:pPr>
            <a:endParaRPr lang="es-ES" sz="1800">
              <a:solidFill>
                <a:schemeClr val="accent4">
                  <a:lumMod val="50000"/>
                </a:schemeClr>
              </a:solidFill>
            </a:endParaRPr>
          </a:p>
        </p:txBody>
      </p:sp>
      <p:grpSp>
        <p:nvGrpSpPr>
          <p:cNvPr id="10" name="Grupo 9"/>
          <p:cNvGrpSpPr/>
          <p:nvPr/>
        </p:nvGrpSpPr>
        <p:grpSpPr>
          <a:xfrm>
            <a:off x="479376" y="1913170"/>
            <a:ext cx="2376264" cy="651734"/>
            <a:chOff x="0" y="2665880"/>
            <a:chExt cx="5760640" cy="1031354"/>
          </a:xfrm>
        </p:grpSpPr>
        <p:sp>
          <p:nvSpPr>
            <p:cNvPr id="18" name="Rectángulo redondeado 17"/>
            <p:cNvSpPr/>
            <p:nvPr/>
          </p:nvSpPr>
          <p:spPr>
            <a:xfrm>
              <a:off x="0" y="2665880"/>
              <a:ext cx="5760640" cy="1031354"/>
            </a:xfrm>
            <a:prstGeom prst="round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9" name="CuadroTexto 18"/>
            <p:cNvSpPr txBox="1"/>
            <p:nvPr/>
          </p:nvSpPr>
          <p:spPr>
            <a:xfrm>
              <a:off x="50347" y="2716227"/>
              <a:ext cx="5659946" cy="9306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s-ES" sz="3200" kern="1200" dirty="0"/>
                <a:t>Repetitivas</a:t>
              </a:r>
            </a:p>
          </p:txBody>
        </p:sp>
      </p:grpSp>
      <p:pic>
        <p:nvPicPr>
          <p:cNvPr id="2" name="Imagen 1"/>
          <p:cNvPicPr>
            <a:picLocks noChangeAspect="1"/>
          </p:cNvPicPr>
          <p:nvPr/>
        </p:nvPicPr>
        <p:blipFill rotWithShape="1">
          <a:blip r:embed="rId2">
            <a:lum bright="-20000" contrast="40000"/>
          </a:blip>
          <a:srcRect r="23077"/>
          <a:stretch/>
        </p:blipFill>
        <p:spPr>
          <a:xfrm>
            <a:off x="8328248" y="1924940"/>
            <a:ext cx="3600400" cy="4602622"/>
          </a:xfrm>
          <a:prstGeom prst="rect">
            <a:avLst/>
          </a:prstGeom>
        </p:spPr>
      </p:pic>
      <p:sp>
        <p:nvSpPr>
          <p:cNvPr id="12" name="Rectángulo 11"/>
          <p:cNvSpPr/>
          <p:nvPr/>
        </p:nvSpPr>
        <p:spPr>
          <a:xfrm>
            <a:off x="510353" y="2674655"/>
            <a:ext cx="8064896" cy="2554545"/>
          </a:xfrm>
          <a:prstGeom prst="rect">
            <a:avLst/>
          </a:prstGeom>
        </p:spPr>
        <p:txBody>
          <a:bodyPr wrap="square">
            <a:spAutoFit/>
          </a:bodyPr>
          <a:lstStyle/>
          <a:p>
            <a:r>
              <a:rPr lang="es-ES" sz="2400" b="1" dirty="0">
                <a:latin typeface="Consolas" panose="020B0609020204030204" pitchFamily="49" charset="0"/>
              </a:rPr>
              <a:t>INICIO</a:t>
            </a:r>
          </a:p>
          <a:p>
            <a:r>
              <a:rPr lang="es-ES" sz="2400" b="1" dirty="0">
                <a:latin typeface="Consolas" panose="020B0609020204030204" pitchFamily="49" charset="0"/>
              </a:rPr>
              <a:t>PARA (ENTERO RUEDA = 1; RUEDA &lt;= 4; RUEDA++)</a:t>
            </a:r>
          </a:p>
          <a:p>
            <a:r>
              <a:rPr lang="es-ES" sz="2400" b="1" dirty="0">
                <a:latin typeface="Consolas" panose="020B0609020204030204" pitchFamily="49" charset="0"/>
              </a:rPr>
              <a:t>	</a:t>
            </a:r>
            <a:r>
              <a:rPr lang="es-ES" sz="2400" b="1" dirty="0" err="1">
                <a:latin typeface="Consolas" panose="020B0609020204030204" pitchFamily="49" charset="0"/>
              </a:rPr>
              <a:t>inflar_rueda</a:t>
            </a:r>
            <a:r>
              <a:rPr lang="es-ES" sz="2400" b="1" dirty="0">
                <a:latin typeface="Consolas" panose="020B0609020204030204" pitchFamily="49" charset="0"/>
              </a:rPr>
              <a:t> (RUEDA)</a:t>
            </a:r>
          </a:p>
          <a:p>
            <a:r>
              <a:rPr lang="es-ES" sz="2400" b="1" dirty="0">
                <a:latin typeface="Consolas" panose="020B0609020204030204" pitchFamily="49" charset="0"/>
              </a:rPr>
              <a:t>FIN_PARA</a:t>
            </a:r>
          </a:p>
          <a:p>
            <a:r>
              <a:rPr lang="es-ES" sz="2400" b="1" dirty="0">
                <a:latin typeface="Consolas" panose="020B0609020204030204" pitchFamily="49" charset="0"/>
              </a:rPr>
              <a:t>FIN</a:t>
            </a:r>
          </a:p>
          <a:p>
            <a:endParaRPr lang="es-ES" sz="2000" dirty="0">
              <a:latin typeface="Consolas" panose="020B0609020204030204" pitchFamily="49" charset="0"/>
            </a:endParaRPr>
          </a:p>
          <a:p>
            <a:endParaRPr lang="es-ES" sz="2000" dirty="0">
              <a:latin typeface="Consolas" panose="020B0609020204030204" pitchFamily="49" charset="0"/>
            </a:endParaRPr>
          </a:p>
        </p:txBody>
      </p:sp>
      <p:sp>
        <p:nvSpPr>
          <p:cNvPr id="14" name="Flecha izquierda 13"/>
          <p:cNvSpPr/>
          <p:nvPr/>
        </p:nvSpPr>
        <p:spPr>
          <a:xfrm rot="5400000" flipH="1" flipV="1">
            <a:off x="4304917" y="4389468"/>
            <a:ext cx="475769" cy="216024"/>
          </a:xfrm>
          <a:prstGeom prst="leftArrow">
            <a:avLst/>
          </a:prstGeom>
          <a:solidFill>
            <a:schemeClr val="accent4">
              <a:lumMod val="50000"/>
            </a:schemeClr>
          </a:solidFill>
          <a:ln>
            <a:solidFill>
              <a:srgbClr val="2A2A2A"/>
            </a:solidFill>
          </a:ln>
        </p:spPr>
        <p:style>
          <a:lnRef idx="2">
            <a:schemeClr val="dk1"/>
          </a:lnRef>
          <a:fillRef idx="1">
            <a:schemeClr val="lt1"/>
          </a:fillRef>
          <a:effectRef idx="0">
            <a:schemeClr val="dk1"/>
          </a:effectRef>
          <a:fontRef idx="minor">
            <a:schemeClr val="dk1"/>
          </a:fontRef>
        </p:style>
        <p:txBody>
          <a:bodyPr lIns="11431" tIns="333223" rIns="11430" bIns="333221" spcCol="1270" rtlCol="0" anchor="ctr"/>
          <a:lstStyle/>
          <a:p>
            <a:pPr algn="ctr" defTabSz="800100">
              <a:lnSpc>
                <a:spcPct val="90000"/>
              </a:lnSpc>
              <a:spcAft>
                <a:spcPct val="35000"/>
              </a:spcAft>
            </a:pPr>
            <a:endParaRPr lang="es-ES" sz="1800">
              <a:solidFill>
                <a:schemeClr val="accent4">
                  <a:lumMod val="50000"/>
                </a:schemeClr>
              </a:solidFill>
            </a:endParaRPr>
          </a:p>
        </p:txBody>
      </p:sp>
      <p:sp>
        <p:nvSpPr>
          <p:cNvPr id="5" name="CuadroTexto 4"/>
          <p:cNvSpPr txBox="1"/>
          <p:nvPr/>
        </p:nvSpPr>
        <p:spPr>
          <a:xfrm>
            <a:off x="3421524" y="5190074"/>
            <a:ext cx="3317316" cy="1692771"/>
          </a:xfrm>
          <a:prstGeom prst="rect">
            <a:avLst/>
          </a:prstGeom>
          <a:noFill/>
        </p:spPr>
        <p:txBody>
          <a:bodyPr wrap="square" rtlCol="0">
            <a:spAutoFit/>
          </a:bodyPr>
          <a:lstStyle/>
          <a:p>
            <a:r>
              <a:rPr lang="es-ES" sz="2000" dirty="0">
                <a:latin typeface="Consolas" panose="020B0609020204030204" pitchFamily="49" charset="0"/>
              </a:rPr>
              <a:t>1. </a:t>
            </a:r>
            <a:r>
              <a:rPr lang="es-ES" sz="2000" dirty="0" err="1">
                <a:latin typeface="Consolas" panose="020B0609020204030204" pitchFamily="49" charset="0"/>
              </a:rPr>
              <a:t>inflar_rueda</a:t>
            </a:r>
            <a:r>
              <a:rPr lang="es-ES" sz="2000" dirty="0">
                <a:latin typeface="Consolas" panose="020B0609020204030204" pitchFamily="49" charset="0"/>
              </a:rPr>
              <a:t> (1)</a:t>
            </a:r>
          </a:p>
          <a:p>
            <a:r>
              <a:rPr lang="es-ES" sz="2000" dirty="0">
                <a:latin typeface="Consolas" panose="020B0609020204030204" pitchFamily="49" charset="0"/>
              </a:rPr>
              <a:t>2. </a:t>
            </a:r>
            <a:r>
              <a:rPr lang="es-ES" sz="2000" dirty="0" err="1">
                <a:latin typeface="Consolas" panose="020B0609020204030204" pitchFamily="49" charset="0"/>
              </a:rPr>
              <a:t>inflar_rueda</a:t>
            </a:r>
            <a:r>
              <a:rPr lang="es-ES" sz="2000" dirty="0">
                <a:latin typeface="Consolas" panose="020B0609020204030204" pitchFamily="49" charset="0"/>
              </a:rPr>
              <a:t> (2)</a:t>
            </a:r>
          </a:p>
          <a:p>
            <a:r>
              <a:rPr lang="es-ES" sz="2000" dirty="0">
                <a:latin typeface="Consolas" panose="020B0609020204030204" pitchFamily="49" charset="0"/>
              </a:rPr>
              <a:t>3. </a:t>
            </a:r>
            <a:r>
              <a:rPr lang="es-ES" sz="2000" dirty="0" err="1">
                <a:latin typeface="Consolas" panose="020B0609020204030204" pitchFamily="49" charset="0"/>
              </a:rPr>
              <a:t>inflar_rueda</a:t>
            </a:r>
            <a:r>
              <a:rPr lang="es-ES" sz="2000" dirty="0">
                <a:latin typeface="Consolas" panose="020B0609020204030204" pitchFamily="49" charset="0"/>
              </a:rPr>
              <a:t> (3)</a:t>
            </a:r>
          </a:p>
          <a:p>
            <a:r>
              <a:rPr lang="es-ES" sz="2000" dirty="0">
                <a:latin typeface="Consolas" panose="020B0609020204030204" pitchFamily="49" charset="0"/>
              </a:rPr>
              <a:t>4. </a:t>
            </a:r>
            <a:r>
              <a:rPr lang="es-ES" sz="2000" dirty="0" err="1">
                <a:latin typeface="Consolas" panose="020B0609020204030204" pitchFamily="49" charset="0"/>
              </a:rPr>
              <a:t>inflar_rueda</a:t>
            </a:r>
            <a:r>
              <a:rPr lang="es-ES" sz="2000" dirty="0">
                <a:latin typeface="Consolas" panose="020B0609020204030204" pitchFamily="49" charset="0"/>
              </a:rPr>
              <a:t> (4)</a:t>
            </a:r>
            <a:endParaRPr lang="es-ES" sz="3200" b="1" dirty="0">
              <a:latin typeface="Consolas" panose="020B0609020204030204" pitchFamily="49" charset="0"/>
            </a:endParaRPr>
          </a:p>
          <a:p>
            <a:endParaRPr lang="es-ES" sz="2000" dirty="0"/>
          </a:p>
        </p:txBody>
      </p:sp>
      <p:sp>
        <p:nvSpPr>
          <p:cNvPr id="13" name="CuadroTexto 12"/>
          <p:cNvSpPr txBox="1"/>
          <p:nvPr/>
        </p:nvSpPr>
        <p:spPr>
          <a:xfrm>
            <a:off x="3779013" y="1440203"/>
            <a:ext cx="5246646" cy="584775"/>
          </a:xfrm>
          <a:prstGeom prst="rect">
            <a:avLst/>
          </a:prstGeom>
          <a:noFill/>
        </p:spPr>
        <p:txBody>
          <a:bodyPr wrap="square" rtlCol="0">
            <a:spAutoFit/>
          </a:bodyPr>
          <a:lstStyle/>
          <a:p>
            <a:r>
              <a:rPr lang="es-ES" sz="3200" b="1" dirty="0"/>
              <a:t>ESTRUCTURAS DE CONTROL</a:t>
            </a:r>
          </a:p>
        </p:txBody>
      </p:sp>
      <p:sp>
        <p:nvSpPr>
          <p:cNvPr id="17" name="Título 1"/>
          <p:cNvSpPr txBox="1">
            <a:spLocks/>
          </p:cNvSpPr>
          <p:nvPr/>
        </p:nvSpPr>
        <p:spPr bwMode="auto">
          <a:xfrm>
            <a:off x="1981647" y="837873"/>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Tree>
    <p:extLst>
      <p:ext uri="{BB962C8B-B14F-4D97-AF65-F5344CB8AC3E}">
        <p14:creationId xmlns:p14="http://schemas.microsoft.com/office/powerpoint/2010/main" val="28667668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uadroTexto 3"/>
          <p:cNvSpPr txBox="1"/>
          <p:nvPr/>
        </p:nvSpPr>
        <p:spPr>
          <a:xfrm>
            <a:off x="551384" y="1650892"/>
            <a:ext cx="4042344" cy="584775"/>
          </a:xfrm>
          <a:prstGeom prst="rect">
            <a:avLst/>
          </a:prstGeom>
          <a:noFill/>
        </p:spPr>
        <p:txBody>
          <a:bodyPr wrap="square" rtlCol="0">
            <a:spAutoFit/>
          </a:bodyPr>
          <a:lstStyle/>
          <a:p>
            <a:r>
              <a:rPr lang="es-ES" sz="3200" b="1" dirty="0"/>
              <a:t>EJERCICIO PRÁCTICO</a:t>
            </a:r>
          </a:p>
        </p:txBody>
      </p:sp>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sp>
        <p:nvSpPr>
          <p:cNvPr id="6" name="CuadroTexto 5"/>
          <p:cNvSpPr txBox="1"/>
          <p:nvPr/>
        </p:nvSpPr>
        <p:spPr>
          <a:xfrm>
            <a:off x="551384" y="2490953"/>
            <a:ext cx="6393893" cy="1938992"/>
          </a:xfrm>
          <a:prstGeom prst="rect">
            <a:avLst/>
          </a:prstGeom>
          <a:noFill/>
        </p:spPr>
        <p:txBody>
          <a:bodyPr wrap="square" rtlCol="0">
            <a:spAutoFit/>
          </a:bodyPr>
          <a:lstStyle/>
          <a:p>
            <a:r>
              <a:rPr lang="es-AR" sz="2400" dirty="0"/>
              <a:t>Diseñar un algoritmo que muestre por pantalla la tabla de multiplicación del número que ingrese</a:t>
            </a:r>
          </a:p>
          <a:p>
            <a:r>
              <a:rPr lang="es-AR" sz="2400" dirty="0"/>
              <a:t>el usuario. Para definir hasta que número desea que muestre la tabla de multiplicación el usuario</a:t>
            </a:r>
          </a:p>
          <a:p>
            <a:r>
              <a:rPr lang="es-AR" sz="2400" dirty="0"/>
              <a:t>también deberá ingresar este valor.</a:t>
            </a:r>
            <a:endParaRPr lang="es-AR" sz="4400" dirty="0"/>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039" y="836712"/>
            <a:ext cx="4812961" cy="3962565"/>
          </a:xfrm>
          <a:prstGeom prst="rect">
            <a:avLst/>
          </a:prstGeom>
        </p:spPr>
      </p:pic>
      <p:sp>
        <p:nvSpPr>
          <p:cNvPr id="8" name="Llamada rectangular 7"/>
          <p:cNvSpPr/>
          <p:nvPr/>
        </p:nvSpPr>
        <p:spPr>
          <a:xfrm>
            <a:off x="8688288" y="4799278"/>
            <a:ext cx="3096344" cy="1582050"/>
          </a:xfrm>
          <a:prstGeom prst="wedgeRectCallout">
            <a:avLst>
              <a:gd name="adj1" fmla="val -66813"/>
              <a:gd name="adj2" fmla="val 24543"/>
            </a:avLst>
          </a:prstGeom>
        </p:spPr>
        <p:style>
          <a:lnRef idx="2">
            <a:schemeClr val="accent5"/>
          </a:lnRef>
          <a:fillRef idx="1">
            <a:schemeClr val="lt1"/>
          </a:fillRef>
          <a:effectRef idx="0">
            <a:schemeClr val="accent5"/>
          </a:effectRef>
          <a:fontRef idx="minor">
            <a:schemeClr val="dk1"/>
          </a:fontRef>
        </p:style>
        <p:txBody>
          <a:bodyPr lIns="11431" tIns="333223" rIns="11430" bIns="333221" spcCol="1270" rtlCol="0" anchor="ctr"/>
          <a:lstStyle/>
          <a:p>
            <a:pPr algn="ctr" defTabSz="800100">
              <a:lnSpc>
                <a:spcPct val="90000"/>
              </a:lnSpc>
              <a:spcAft>
                <a:spcPct val="35000"/>
              </a:spcAft>
            </a:pPr>
            <a:r>
              <a:rPr lang="es-AR" sz="2400" b="1" dirty="0"/>
              <a:t>Recuerda plantear el Pseudocódigo, el Diagrama de Flujo y las Pruebas de Escritorio</a:t>
            </a:r>
          </a:p>
        </p:txBody>
      </p:sp>
    </p:spTree>
    <p:extLst>
      <p:ext uri="{BB962C8B-B14F-4D97-AF65-F5344CB8AC3E}">
        <p14:creationId xmlns:p14="http://schemas.microsoft.com/office/powerpoint/2010/main" val="8995006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Marcador de texto 1"/>
          <p:cNvSpPr>
            <a:spLocks noGrp="1"/>
          </p:cNvSpPr>
          <p:nvPr>
            <p:ph type="body" idx="1"/>
          </p:nvPr>
        </p:nvSpPr>
        <p:spPr>
          <a:xfrm>
            <a:off x="2279576" y="1556792"/>
            <a:ext cx="8064896" cy="5040560"/>
          </a:xfrm>
        </p:spPr>
        <p:txBody>
          <a:bodyPr/>
          <a:lstStyle/>
          <a:p>
            <a:pPr>
              <a:lnSpc>
                <a:spcPct val="200000"/>
              </a:lnSpc>
            </a:pPr>
            <a:r>
              <a:rPr lang="es-ES_tradnl" sz="2800" dirty="0"/>
              <a:t>Introducción</a:t>
            </a:r>
          </a:p>
          <a:p>
            <a:pPr>
              <a:lnSpc>
                <a:spcPct val="200000"/>
              </a:lnSpc>
            </a:pPr>
            <a:r>
              <a:rPr lang="es-ES_tradnl" sz="2800" dirty="0"/>
              <a:t>Elementos Informáticos</a:t>
            </a:r>
          </a:p>
          <a:p>
            <a:pPr>
              <a:lnSpc>
                <a:spcPct val="200000"/>
              </a:lnSpc>
            </a:pPr>
            <a:r>
              <a:rPr lang="es-ES_tradnl" sz="2800" dirty="0"/>
              <a:t>Diseño de Algoritmos</a:t>
            </a:r>
          </a:p>
          <a:p>
            <a:pPr>
              <a:lnSpc>
                <a:spcPct val="200000"/>
              </a:lnSpc>
            </a:pPr>
            <a:r>
              <a:rPr lang="es-ES_tradnl" sz="2800" dirty="0"/>
              <a:t>Desarrollo de Programas</a:t>
            </a:r>
          </a:p>
          <a:p>
            <a:pPr>
              <a:lnSpc>
                <a:spcPct val="200000"/>
              </a:lnSpc>
            </a:pPr>
            <a:r>
              <a:rPr lang="es-ES_tradnl" sz="2800" dirty="0"/>
              <a:t>Práctica de los temas vistos</a:t>
            </a:r>
          </a:p>
        </p:txBody>
      </p:sp>
      <p:sp>
        <p:nvSpPr>
          <p:cNvPr id="3" name="Título 2"/>
          <p:cNvSpPr>
            <a:spLocks noGrp="1"/>
          </p:cNvSpPr>
          <p:nvPr>
            <p:ph type="title"/>
          </p:nvPr>
        </p:nvSpPr>
        <p:spPr>
          <a:xfrm>
            <a:off x="1592748" y="864613"/>
            <a:ext cx="9000000" cy="430887"/>
          </a:xfrm>
        </p:spPr>
        <p:txBody>
          <a:bodyPr/>
          <a:lstStyle/>
          <a:p>
            <a:r>
              <a:rPr lang="es-AR" b="1" dirty="0"/>
              <a:t>Contenido</a:t>
            </a:r>
            <a:r>
              <a:rPr lang="es-AR" dirty="0"/>
              <a:t> </a:t>
            </a:r>
          </a:p>
        </p:txBody>
      </p:sp>
    </p:spTree>
    <p:extLst>
      <p:ext uri="{BB962C8B-B14F-4D97-AF65-F5344CB8AC3E}">
        <p14:creationId xmlns:p14="http://schemas.microsoft.com/office/powerpoint/2010/main" val="8289639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uadroTexto 3"/>
          <p:cNvSpPr txBox="1"/>
          <p:nvPr/>
        </p:nvSpPr>
        <p:spPr>
          <a:xfrm>
            <a:off x="551384" y="1650892"/>
            <a:ext cx="4042344" cy="584775"/>
          </a:xfrm>
          <a:prstGeom prst="rect">
            <a:avLst/>
          </a:prstGeom>
          <a:noFill/>
        </p:spPr>
        <p:txBody>
          <a:bodyPr wrap="square" rtlCol="0">
            <a:spAutoFit/>
          </a:bodyPr>
          <a:lstStyle/>
          <a:p>
            <a:r>
              <a:rPr lang="es-ES" sz="3200" b="1" dirty="0"/>
              <a:t>EJERCICIO PRÁCTICO</a:t>
            </a:r>
          </a:p>
        </p:txBody>
      </p:sp>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sp>
        <p:nvSpPr>
          <p:cNvPr id="6" name="CuadroTexto 5"/>
          <p:cNvSpPr txBox="1"/>
          <p:nvPr/>
        </p:nvSpPr>
        <p:spPr>
          <a:xfrm>
            <a:off x="551384" y="2490953"/>
            <a:ext cx="6393893" cy="1200329"/>
          </a:xfrm>
          <a:prstGeom prst="rect">
            <a:avLst/>
          </a:prstGeom>
          <a:noFill/>
        </p:spPr>
        <p:txBody>
          <a:bodyPr wrap="square" rtlCol="0">
            <a:spAutoFit/>
          </a:bodyPr>
          <a:lstStyle/>
          <a:p>
            <a:r>
              <a:rPr lang="es-AR" sz="2400" dirty="0"/>
              <a:t>Diseñar un algoritmo que realice el promedio de 4 números. Los números podrán ser decimales</a:t>
            </a:r>
          </a:p>
          <a:p>
            <a:r>
              <a:rPr lang="es-AR" sz="2400" dirty="0"/>
              <a:t>y serán ingresados por pantalla por el usuario.</a:t>
            </a:r>
            <a:endParaRPr lang="es-AR" sz="5400" dirty="0"/>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039" y="836712"/>
            <a:ext cx="4812961" cy="3962565"/>
          </a:xfrm>
          <a:prstGeom prst="rect">
            <a:avLst/>
          </a:prstGeom>
        </p:spPr>
      </p:pic>
      <p:sp>
        <p:nvSpPr>
          <p:cNvPr id="8" name="Llamada rectangular 7"/>
          <p:cNvSpPr/>
          <p:nvPr/>
        </p:nvSpPr>
        <p:spPr>
          <a:xfrm>
            <a:off x="8688288" y="4799278"/>
            <a:ext cx="3096344" cy="1582050"/>
          </a:xfrm>
          <a:prstGeom prst="wedgeRectCallout">
            <a:avLst>
              <a:gd name="adj1" fmla="val -66813"/>
              <a:gd name="adj2" fmla="val 24543"/>
            </a:avLst>
          </a:prstGeom>
        </p:spPr>
        <p:style>
          <a:lnRef idx="2">
            <a:schemeClr val="accent5"/>
          </a:lnRef>
          <a:fillRef idx="1">
            <a:schemeClr val="lt1"/>
          </a:fillRef>
          <a:effectRef idx="0">
            <a:schemeClr val="accent5"/>
          </a:effectRef>
          <a:fontRef idx="minor">
            <a:schemeClr val="dk1"/>
          </a:fontRef>
        </p:style>
        <p:txBody>
          <a:bodyPr lIns="11431" tIns="333223" rIns="11430" bIns="333221" spcCol="1270" rtlCol="0" anchor="ctr"/>
          <a:lstStyle/>
          <a:p>
            <a:pPr algn="ctr" defTabSz="800100">
              <a:lnSpc>
                <a:spcPct val="90000"/>
              </a:lnSpc>
              <a:spcAft>
                <a:spcPct val="35000"/>
              </a:spcAft>
            </a:pPr>
            <a:r>
              <a:rPr lang="es-AR" sz="2400" b="1" dirty="0"/>
              <a:t>Recuerda plantear el Pseudocódigo, el Diagrama de Flujo y las Pruebas de Escritorio</a:t>
            </a:r>
          </a:p>
        </p:txBody>
      </p:sp>
    </p:spTree>
    <p:extLst>
      <p:ext uri="{BB962C8B-B14F-4D97-AF65-F5344CB8AC3E}">
        <p14:creationId xmlns:p14="http://schemas.microsoft.com/office/powerpoint/2010/main" val="25369957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o 9"/>
          <p:cNvGrpSpPr/>
          <p:nvPr/>
        </p:nvGrpSpPr>
        <p:grpSpPr>
          <a:xfrm>
            <a:off x="479376" y="1579793"/>
            <a:ext cx="2664296" cy="651734"/>
            <a:chOff x="0" y="2665880"/>
            <a:chExt cx="6458900" cy="1031354"/>
          </a:xfrm>
        </p:grpSpPr>
        <p:sp>
          <p:nvSpPr>
            <p:cNvPr id="18" name="Rectángulo redondeado 17"/>
            <p:cNvSpPr/>
            <p:nvPr/>
          </p:nvSpPr>
          <p:spPr>
            <a:xfrm>
              <a:off x="0" y="2665880"/>
              <a:ext cx="5760640" cy="1031354"/>
            </a:xfrm>
            <a:prstGeom prst="round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9" name="CuadroTexto 18"/>
            <p:cNvSpPr txBox="1"/>
            <p:nvPr/>
          </p:nvSpPr>
          <p:spPr>
            <a:xfrm>
              <a:off x="50347" y="2716227"/>
              <a:ext cx="6408553" cy="9306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3830" tIns="163830" rIns="163830" bIns="163830" numCol="1" spcCol="1270" anchor="ctr" anchorCtr="0">
              <a:noAutofit/>
            </a:bodyPr>
            <a:lstStyle/>
            <a:p>
              <a:pPr defTabSz="1911350">
                <a:lnSpc>
                  <a:spcPct val="90000"/>
                </a:lnSpc>
                <a:spcBef>
                  <a:spcPct val="0"/>
                </a:spcBef>
                <a:spcAft>
                  <a:spcPct val="35000"/>
                </a:spcAft>
              </a:pPr>
              <a:r>
                <a:rPr lang="es-ES" sz="3200" dirty="0"/>
                <a:t>Recursividad</a:t>
              </a:r>
            </a:p>
          </p:txBody>
        </p:sp>
      </p:grpSp>
      <p:sp>
        <p:nvSpPr>
          <p:cNvPr id="3" name="CuadroTexto 2"/>
          <p:cNvSpPr txBox="1"/>
          <p:nvPr/>
        </p:nvSpPr>
        <p:spPr>
          <a:xfrm>
            <a:off x="1312416" y="2492896"/>
            <a:ext cx="9721080" cy="4154984"/>
          </a:xfrm>
          <a:prstGeom prst="rect">
            <a:avLst/>
          </a:prstGeom>
          <a:noFill/>
        </p:spPr>
        <p:txBody>
          <a:bodyPr wrap="square" rtlCol="0">
            <a:spAutoFit/>
          </a:bodyPr>
          <a:lstStyle/>
          <a:p>
            <a:pPr marL="342900" indent="-342900">
              <a:buFont typeface="Wingdings" panose="05000000000000000000" pitchFamily="2" charset="2"/>
              <a:buChar char="ü"/>
            </a:pPr>
            <a:r>
              <a:rPr lang="es-AR" sz="2400" dirty="0"/>
              <a:t>Un algoritmo recursivo es aquel que </a:t>
            </a:r>
            <a:r>
              <a:rPr lang="es-AR" sz="2400" b="1" dirty="0"/>
              <a:t>utiliza una parte de sí mismo </a:t>
            </a:r>
            <a:r>
              <a:rPr lang="es-AR" sz="2400" dirty="0"/>
              <a:t>como solución al problema. </a:t>
            </a:r>
          </a:p>
          <a:p>
            <a:pPr marL="342900" indent="-342900">
              <a:buFont typeface="Wingdings" panose="05000000000000000000" pitchFamily="2" charset="2"/>
              <a:buChar char="ü"/>
            </a:pPr>
            <a:r>
              <a:rPr lang="es-AR" sz="2400" dirty="0"/>
              <a:t>La otra parte generalmente es la </a:t>
            </a:r>
            <a:r>
              <a:rPr lang="es-AR" sz="2400" b="1" dirty="0"/>
              <a:t>solución trivial</a:t>
            </a:r>
            <a:r>
              <a:rPr lang="es-AR" sz="2400" dirty="0"/>
              <a:t>, es decir, aquella cuya solución será siempre conocida.</a:t>
            </a:r>
          </a:p>
          <a:p>
            <a:pPr lvl="8"/>
            <a:r>
              <a:rPr lang="es-ES" sz="2400" b="1" dirty="0"/>
              <a:t>Factorial (x)</a:t>
            </a:r>
          </a:p>
          <a:p>
            <a:pPr lvl="8"/>
            <a:r>
              <a:rPr lang="it-IT" sz="2400" b="1" dirty="0"/>
              <a:t>SI (x == 1 OR x == 0)</a:t>
            </a:r>
          </a:p>
          <a:p>
            <a:pPr lvl="8"/>
            <a:r>
              <a:rPr lang="es-ES" sz="2400" b="1" dirty="0"/>
              <a:t>	ENTONCES:</a:t>
            </a:r>
          </a:p>
          <a:p>
            <a:pPr lvl="8"/>
            <a:r>
              <a:rPr lang="es-ES" sz="2400" b="1" dirty="0"/>
              <a:t>	DEVOLVER 1</a:t>
            </a:r>
          </a:p>
          <a:p>
            <a:pPr lvl="8"/>
            <a:r>
              <a:rPr lang="es-ES" sz="2400" b="1" dirty="0"/>
              <a:t>SINO:</a:t>
            </a:r>
          </a:p>
          <a:p>
            <a:pPr lvl="8"/>
            <a:r>
              <a:rPr lang="es-ES" sz="2400" b="1" dirty="0"/>
              <a:t>	DEVOLVER x * Factorial (x-1)</a:t>
            </a:r>
          </a:p>
          <a:p>
            <a:pPr lvl="8"/>
            <a:r>
              <a:rPr lang="es-ES" sz="2400" b="1" dirty="0"/>
              <a:t>FIN_SI</a:t>
            </a:r>
            <a:endParaRPr lang="es-AR" sz="3200" b="1" dirty="0"/>
          </a:p>
        </p:txBody>
      </p:sp>
      <p:sp>
        <p:nvSpPr>
          <p:cNvPr id="8" name="Título 1"/>
          <p:cNvSpPr txBox="1">
            <a:spLocks/>
          </p:cNvSpPr>
          <p:nvPr/>
        </p:nvSpPr>
        <p:spPr bwMode="auto">
          <a:xfrm>
            <a:off x="1981647" y="837873"/>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Tree>
    <p:extLst>
      <p:ext uri="{BB962C8B-B14F-4D97-AF65-F5344CB8AC3E}">
        <p14:creationId xmlns:p14="http://schemas.microsoft.com/office/powerpoint/2010/main" val="31141573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a 6"/>
          <p:cNvGraphicFramePr/>
          <p:nvPr>
            <p:extLst>
              <p:ext uri="{D42A27DB-BD31-4B8C-83A1-F6EECF244321}">
                <p14:modId xmlns:p14="http://schemas.microsoft.com/office/powerpoint/2010/main" val="1706156591"/>
              </p:ext>
            </p:extLst>
          </p:nvPr>
        </p:nvGraphicFramePr>
        <p:xfrm>
          <a:off x="4367808" y="2329766"/>
          <a:ext cx="2808312" cy="40527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CuadroTexto 8"/>
          <p:cNvSpPr txBox="1"/>
          <p:nvPr/>
        </p:nvSpPr>
        <p:spPr>
          <a:xfrm>
            <a:off x="623392" y="1650892"/>
            <a:ext cx="9361040" cy="584775"/>
          </a:xfrm>
          <a:prstGeom prst="rect">
            <a:avLst/>
          </a:prstGeom>
          <a:noFill/>
        </p:spPr>
        <p:txBody>
          <a:bodyPr wrap="square" rtlCol="0">
            <a:spAutoFit/>
          </a:bodyPr>
          <a:lstStyle>
            <a:defPPr>
              <a:defRPr lang="es-AR"/>
            </a:defPPr>
            <a:lvl1pPr>
              <a:defRPr sz="3200" b="1"/>
            </a:lvl1pPr>
          </a:lstStyle>
          <a:p>
            <a:r>
              <a:rPr lang="es-AR" dirty="0"/>
              <a:t>ESTRUCTURAS DE DATOS</a:t>
            </a:r>
            <a:endParaRPr lang="es-ES" dirty="0"/>
          </a:p>
        </p:txBody>
      </p:sp>
      <p:sp>
        <p:nvSpPr>
          <p:cNvPr id="2" name="CuadroTexto 1"/>
          <p:cNvSpPr txBox="1"/>
          <p:nvPr/>
        </p:nvSpPr>
        <p:spPr>
          <a:xfrm>
            <a:off x="8575326" y="3063466"/>
            <a:ext cx="2818211" cy="2585323"/>
          </a:xfrm>
          <a:prstGeom prst="rect">
            <a:avLst/>
          </a:prstGeom>
          <a:noFill/>
        </p:spPr>
        <p:txBody>
          <a:bodyPr wrap="square" rtlCol="0">
            <a:spAutoFit/>
          </a:bodyPr>
          <a:lstStyle/>
          <a:p>
            <a:pPr>
              <a:lnSpc>
                <a:spcPct val="150000"/>
              </a:lnSpc>
            </a:pPr>
            <a:r>
              <a:rPr lang="es-ES" sz="3600" dirty="0"/>
              <a:t>Operaciones </a:t>
            </a:r>
          </a:p>
          <a:p>
            <a:pPr marL="285750" indent="-285750">
              <a:lnSpc>
                <a:spcPct val="150000"/>
              </a:lnSpc>
              <a:buFont typeface="Wingdings" panose="05000000000000000000" pitchFamily="2" charset="2"/>
              <a:buChar char="ü"/>
            </a:pPr>
            <a:r>
              <a:rPr lang="es-ES" sz="3600" dirty="0"/>
              <a:t>COLOCAR.</a:t>
            </a:r>
          </a:p>
          <a:p>
            <a:pPr marL="285750" indent="-285750">
              <a:lnSpc>
                <a:spcPct val="150000"/>
              </a:lnSpc>
              <a:buFont typeface="Wingdings" panose="05000000000000000000" pitchFamily="2" charset="2"/>
              <a:buChar char="ü"/>
            </a:pPr>
            <a:r>
              <a:rPr lang="es-ES" sz="3600" dirty="0"/>
              <a:t>OBTENER.</a:t>
            </a:r>
          </a:p>
        </p:txBody>
      </p:sp>
      <p:graphicFrame>
        <p:nvGraphicFramePr>
          <p:cNvPr id="4" name="Tabla 3"/>
          <p:cNvGraphicFramePr>
            <a:graphicFrameLocks noGrp="1"/>
          </p:cNvGraphicFramePr>
          <p:nvPr>
            <p:extLst>
              <p:ext uri="{D42A27DB-BD31-4B8C-83A1-F6EECF244321}">
                <p14:modId xmlns:p14="http://schemas.microsoft.com/office/powerpoint/2010/main" val="1929015789"/>
              </p:ext>
            </p:extLst>
          </p:nvPr>
        </p:nvGraphicFramePr>
        <p:xfrm>
          <a:off x="3294916" y="2492896"/>
          <a:ext cx="643868" cy="1188720"/>
        </p:xfrm>
        <a:graphic>
          <a:graphicData uri="http://schemas.openxmlformats.org/drawingml/2006/table">
            <a:tbl>
              <a:tblPr bandRow="1">
                <a:tableStyleId>{8A107856-5554-42FB-B03E-39F5DBC370BA}</a:tableStyleId>
              </a:tblPr>
              <a:tblGrid>
                <a:gridCol w="643868">
                  <a:extLst>
                    <a:ext uri="{9D8B030D-6E8A-4147-A177-3AD203B41FA5}">
                      <a16:colId xmlns:a16="http://schemas.microsoft.com/office/drawing/2014/main" xmlns="" val="2111252096"/>
                    </a:ext>
                  </a:extLst>
                </a:gridCol>
              </a:tblGrid>
              <a:tr h="370840">
                <a:tc>
                  <a:txBody>
                    <a:bodyPr/>
                    <a:lstStyle/>
                    <a:p>
                      <a:pPr algn="ctr"/>
                      <a:r>
                        <a:rPr lang="es-ES" sz="2000" b="1" dirty="0"/>
                        <a:t>3</a:t>
                      </a:r>
                    </a:p>
                  </a:txBody>
                  <a:tcPr/>
                </a:tc>
                <a:extLst>
                  <a:ext uri="{0D108BD9-81ED-4DB2-BD59-A6C34878D82A}">
                    <a16:rowId xmlns:a16="http://schemas.microsoft.com/office/drawing/2014/main" xmlns="" val="1100165331"/>
                  </a:ext>
                </a:extLst>
              </a:tr>
              <a:tr h="370840">
                <a:tc>
                  <a:txBody>
                    <a:bodyPr/>
                    <a:lstStyle/>
                    <a:p>
                      <a:pPr algn="ctr"/>
                      <a:r>
                        <a:rPr lang="es-ES" sz="2000" b="1" dirty="0"/>
                        <a:t>2</a:t>
                      </a:r>
                    </a:p>
                  </a:txBody>
                  <a:tcPr/>
                </a:tc>
                <a:extLst>
                  <a:ext uri="{0D108BD9-81ED-4DB2-BD59-A6C34878D82A}">
                    <a16:rowId xmlns:a16="http://schemas.microsoft.com/office/drawing/2014/main" xmlns="" val="4127997332"/>
                  </a:ext>
                </a:extLst>
              </a:tr>
              <a:tr h="370840">
                <a:tc>
                  <a:txBody>
                    <a:bodyPr/>
                    <a:lstStyle/>
                    <a:p>
                      <a:pPr algn="ctr"/>
                      <a:r>
                        <a:rPr lang="es-ES" sz="2000" b="1" dirty="0"/>
                        <a:t>1</a:t>
                      </a:r>
                    </a:p>
                  </a:txBody>
                  <a:tcPr/>
                </a:tc>
                <a:extLst>
                  <a:ext uri="{0D108BD9-81ED-4DB2-BD59-A6C34878D82A}">
                    <a16:rowId xmlns:a16="http://schemas.microsoft.com/office/drawing/2014/main" xmlns="" val="3340162588"/>
                  </a:ext>
                </a:extLst>
              </a:tr>
            </a:tbl>
          </a:graphicData>
        </a:graphic>
      </p:graphicFrame>
      <p:cxnSp>
        <p:nvCxnSpPr>
          <p:cNvPr id="8" name="Conector recto de flecha 7"/>
          <p:cNvCxnSpPr/>
          <p:nvPr/>
        </p:nvCxnSpPr>
        <p:spPr>
          <a:xfrm>
            <a:off x="2729748" y="2282716"/>
            <a:ext cx="689202" cy="307146"/>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graphicFrame>
        <p:nvGraphicFramePr>
          <p:cNvPr id="10" name="Tabla 9"/>
          <p:cNvGraphicFramePr>
            <a:graphicFrameLocks noGrp="1"/>
          </p:cNvGraphicFramePr>
          <p:nvPr>
            <p:extLst>
              <p:ext uri="{D42A27DB-BD31-4B8C-83A1-F6EECF244321}">
                <p14:modId xmlns:p14="http://schemas.microsoft.com/office/powerpoint/2010/main" val="1551842547"/>
              </p:ext>
            </p:extLst>
          </p:nvPr>
        </p:nvGraphicFramePr>
        <p:xfrm>
          <a:off x="1306201" y="4170708"/>
          <a:ext cx="2847095" cy="396240"/>
        </p:xfrm>
        <a:graphic>
          <a:graphicData uri="http://schemas.openxmlformats.org/drawingml/2006/table">
            <a:tbl>
              <a:tblPr firstRow="1" bandRow="1">
                <a:tableStyleId>{F5AB1C69-6EDB-4FF4-983F-18BD219EF322}</a:tableStyleId>
              </a:tblPr>
              <a:tblGrid>
                <a:gridCol w="569419">
                  <a:extLst>
                    <a:ext uri="{9D8B030D-6E8A-4147-A177-3AD203B41FA5}">
                      <a16:colId xmlns:a16="http://schemas.microsoft.com/office/drawing/2014/main" xmlns="" val="1985092339"/>
                    </a:ext>
                  </a:extLst>
                </a:gridCol>
                <a:gridCol w="569419">
                  <a:extLst>
                    <a:ext uri="{9D8B030D-6E8A-4147-A177-3AD203B41FA5}">
                      <a16:colId xmlns:a16="http://schemas.microsoft.com/office/drawing/2014/main" xmlns="" val="1440030050"/>
                    </a:ext>
                  </a:extLst>
                </a:gridCol>
                <a:gridCol w="569419">
                  <a:extLst>
                    <a:ext uri="{9D8B030D-6E8A-4147-A177-3AD203B41FA5}">
                      <a16:colId xmlns:a16="http://schemas.microsoft.com/office/drawing/2014/main" xmlns="" val="1163542989"/>
                    </a:ext>
                  </a:extLst>
                </a:gridCol>
                <a:gridCol w="569419">
                  <a:extLst>
                    <a:ext uri="{9D8B030D-6E8A-4147-A177-3AD203B41FA5}">
                      <a16:colId xmlns:a16="http://schemas.microsoft.com/office/drawing/2014/main" xmlns="" val="2931322314"/>
                    </a:ext>
                  </a:extLst>
                </a:gridCol>
                <a:gridCol w="569419">
                  <a:extLst>
                    <a:ext uri="{9D8B030D-6E8A-4147-A177-3AD203B41FA5}">
                      <a16:colId xmlns:a16="http://schemas.microsoft.com/office/drawing/2014/main" xmlns="" val="333675160"/>
                    </a:ext>
                  </a:extLst>
                </a:gridCol>
              </a:tblGrid>
              <a:tr h="370840">
                <a:tc>
                  <a:txBody>
                    <a:bodyPr/>
                    <a:lstStyle/>
                    <a:p>
                      <a:pPr algn="ctr"/>
                      <a:r>
                        <a:rPr lang="es-ES" sz="2000" dirty="0">
                          <a:solidFill>
                            <a:schemeClr val="tx1"/>
                          </a:solidFill>
                        </a:rPr>
                        <a:t>1</a:t>
                      </a:r>
                    </a:p>
                  </a:txBody>
                  <a:tcPr/>
                </a:tc>
                <a:tc>
                  <a:txBody>
                    <a:bodyPr/>
                    <a:lstStyle/>
                    <a:p>
                      <a:pPr algn="ctr"/>
                      <a:r>
                        <a:rPr lang="es-ES" sz="2000" dirty="0">
                          <a:solidFill>
                            <a:schemeClr val="tx1"/>
                          </a:solidFill>
                        </a:rPr>
                        <a:t>2</a:t>
                      </a:r>
                    </a:p>
                  </a:txBody>
                  <a:tcPr/>
                </a:tc>
                <a:tc>
                  <a:txBody>
                    <a:bodyPr/>
                    <a:lstStyle/>
                    <a:p>
                      <a:pPr algn="ctr"/>
                      <a:r>
                        <a:rPr lang="es-ES" sz="2000" dirty="0">
                          <a:solidFill>
                            <a:schemeClr val="tx1"/>
                          </a:solidFill>
                        </a:rPr>
                        <a:t>3</a:t>
                      </a:r>
                    </a:p>
                  </a:txBody>
                  <a:tcPr/>
                </a:tc>
                <a:tc>
                  <a:txBody>
                    <a:bodyPr/>
                    <a:lstStyle/>
                    <a:p>
                      <a:pPr algn="ctr"/>
                      <a:r>
                        <a:rPr lang="es-ES" sz="2000" dirty="0">
                          <a:solidFill>
                            <a:schemeClr val="tx1"/>
                          </a:solidFill>
                        </a:rPr>
                        <a:t>4</a:t>
                      </a:r>
                    </a:p>
                  </a:txBody>
                  <a:tcPr/>
                </a:tc>
                <a:tc>
                  <a:txBody>
                    <a:bodyPr/>
                    <a:lstStyle/>
                    <a:p>
                      <a:pPr algn="ctr"/>
                      <a:r>
                        <a:rPr lang="es-ES" sz="2000" dirty="0">
                          <a:solidFill>
                            <a:schemeClr val="tx1"/>
                          </a:solidFill>
                        </a:rPr>
                        <a:t>5</a:t>
                      </a:r>
                    </a:p>
                  </a:txBody>
                  <a:tcPr/>
                </a:tc>
                <a:extLst>
                  <a:ext uri="{0D108BD9-81ED-4DB2-BD59-A6C34878D82A}">
                    <a16:rowId xmlns:a16="http://schemas.microsoft.com/office/drawing/2014/main" xmlns="" val="2615676108"/>
                  </a:ext>
                </a:extLst>
              </a:tr>
            </a:tbl>
          </a:graphicData>
        </a:graphic>
      </p:graphicFrame>
      <p:graphicFrame>
        <p:nvGraphicFramePr>
          <p:cNvPr id="11" name="Tabla 10"/>
          <p:cNvGraphicFramePr>
            <a:graphicFrameLocks noGrp="1"/>
          </p:cNvGraphicFramePr>
          <p:nvPr>
            <p:extLst>
              <p:ext uri="{D42A27DB-BD31-4B8C-83A1-F6EECF244321}">
                <p14:modId xmlns:p14="http://schemas.microsoft.com/office/powerpoint/2010/main" val="2605869399"/>
              </p:ext>
            </p:extLst>
          </p:nvPr>
        </p:nvGraphicFramePr>
        <p:xfrm>
          <a:off x="1319131" y="5684575"/>
          <a:ext cx="2847095" cy="396240"/>
        </p:xfrm>
        <a:graphic>
          <a:graphicData uri="http://schemas.openxmlformats.org/drawingml/2006/table">
            <a:tbl>
              <a:tblPr firstRow="1" bandRow="1">
                <a:tableStyleId>{00A15C55-8517-42AA-B614-E9B94910E393}</a:tableStyleId>
              </a:tblPr>
              <a:tblGrid>
                <a:gridCol w="569419">
                  <a:extLst>
                    <a:ext uri="{9D8B030D-6E8A-4147-A177-3AD203B41FA5}">
                      <a16:colId xmlns:a16="http://schemas.microsoft.com/office/drawing/2014/main" xmlns="" val="1985092339"/>
                    </a:ext>
                  </a:extLst>
                </a:gridCol>
                <a:gridCol w="569419">
                  <a:extLst>
                    <a:ext uri="{9D8B030D-6E8A-4147-A177-3AD203B41FA5}">
                      <a16:colId xmlns:a16="http://schemas.microsoft.com/office/drawing/2014/main" xmlns="" val="1440030050"/>
                    </a:ext>
                  </a:extLst>
                </a:gridCol>
                <a:gridCol w="569419">
                  <a:extLst>
                    <a:ext uri="{9D8B030D-6E8A-4147-A177-3AD203B41FA5}">
                      <a16:colId xmlns:a16="http://schemas.microsoft.com/office/drawing/2014/main" xmlns="" val="1163542989"/>
                    </a:ext>
                  </a:extLst>
                </a:gridCol>
                <a:gridCol w="569419">
                  <a:extLst>
                    <a:ext uri="{9D8B030D-6E8A-4147-A177-3AD203B41FA5}">
                      <a16:colId xmlns:a16="http://schemas.microsoft.com/office/drawing/2014/main" xmlns="" val="2931322314"/>
                    </a:ext>
                  </a:extLst>
                </a:gridCol>
                <a:gridCol w="569419">
                  <a:extLst>
                    <a:ext uri="{9D8B030D-6E8A-4147-A177-3AD203B41FA5}">
                      <a16:colId xmlns:a16="http://schemas.microsoft.com/office/drawing/2014/main" xmlns="" val="333675160"/>
                    </a:ext>
                  </a:extLst>
                </a:gridCol>
              </a:tblGrid>
              <a:tr h="370840">
                <a:tc>
                  <a:txBody>
                    <a:bodyPr/>
                    <a:lstStyle/>
                    <a:p>
                      <a:pPr algn="ctr"/>
                      <a:r>
                        <a:rPr lang="es-ES" sz="2000" dirty="0">
                          <a:solidFill>
                            <a:schemeClr val="tx1"/>
                          </a:solidFill>
                        </a:rPr>
                        <a:t>a</a:t>
                      </a:r>
                    </a:p>
                  </a:txBody>
                  <a:tcPr/>
                </a:tc>
                <a:tc>
                  <a:txBody>
                    <a:bodyPr/>
                    <a:lstStyle/>
                    <a:p>
                      <a:pPr algn="ctr"/>
                      <a:r>
                        <a:rPr lang="es-ES" sz="2000" dirty="0">
                          <a:solidFill>
                            <a:schemeClr val="tx1"/>
                          </a:solidFill>
                        </a:rPr>
                        <a:t>b</a:t>
                      </a:r>
                    </a:p>
                  </a:txBody>
                  <a:tcPr/>
                </a:tc>
                <a:tc>
                  <a:txBody>
                    <a:bodyPr/>
                    <a:lstStyle/>
                    <a:p>
                      <a:pPr algn="ctr"/>
                      <a:r>
                        <a:rPr lang="es-ES" sz="2000" dirty="0">
                          <a:solidFill>
                            <a:schemeClr val="tx1"/>
                          </a:solidFill>
                        </a:rPr>
                        <a:t>c</a:t>
                      </a:r>
                    </a:p>
                  </a:txBody>
                  <a:tcPr/>
                </a:tc>
                <a:tc>
                  <a:txBody>
                    <a:bodyPr/>
                    <a:lstStyle/>
                    <a:p>
                      <a:pPr algn="ctr"/>
                      <a:r>
                        <a:rPr lang="es-ES" sz="2000" dirty="0">
                          <a:solidFill>
                            <a:schemeClr val="tx1"/>
                          </a:solidFill>
                        </a:rPr>
                        <a:t>d</a:t>
                      </a:r>
                    </a:p>
                  </a:txBody>
                  <a:tcPr/>
                </a:tc>
                <a:tc>
                  <a:txBody>
                    <a:bodyPr/>
                    <a:lstStyle/>
                    <a:p>
                      <a:pPr algn="ctr"/>
                      <a:r>
                        <a:rPr lang="es-ES" sz="2000" dirty="0">
                          <a:solidFill>
                            <a:schemeClr val="tx1"/>
                          </a:solidFill>
                        </a:rPr>
                        <a:t>e</a:t>
                      </a:r>
                    </a:p>
                  </a:txBody>
                  <a:tcPr/>
                </a:tc>
                <a:extLst>
                  <a:ext uri="{0D108BD9-81ED-4DB2-BD59-A6C34878D82A}">
                    <a16:rowId xmlns:a16="http://schemas.microsoft.com/office/drawing/2014/main" xmlns="" val="2615676108"/>
                  </a:ext>
                </a:extLst>
              </a:tr>
            </a:tbl>
          </a:graphicData>
        </a:graphic>
      </p:graphicFrame>
      <p:cxnSp>
        <p:nvCxnSpPr>
          <p:cNvPr id="12" name="Conector recto de flecha 11"/>
          <p:cNvCxnSpPr/>
          <p:nvPr/>
        </p:nvCxnSpPr>
        <p:spPr>
          <a:xfrm>
            <a:off x="974530" y="3844796"/>
            <a:ext cx="689202" cy="307146"/>
          </a:xfrm>
          <a:prstGeom prst="straightConnector1">
            <a:avLst/>
          </a:prstGeom>
          <a:ln w="57150">
            <a:tailEnd type="triangle"/>
          </a:ln>
        </p:spPr>
        <p:style>
          <a:lnRef idx="1">
            <a:schemeClr val="accent3"/>
          </a:lnRef>
          <a:fillRef idx="0">
            <a:schemeClr val="accent3"/>
          </a:fillRef>
          <a:effectRef idx="0">
            <a:schemeClr val="accent3"/>
          </a:effectRef>
          <a:fontRef idx="minor">
            <a:schemeClr val="tx1"/>
          </a:fontRef>
        </p:style>
      </p:cxnSp>
      <p:graphicFrame>
        <p:nvGraphicFramePr>
          <p:cNvPr id="13" name="Tabla 12"/>
          <p:cNvGraphicFramePr>
            <a:graphicFrameLocks noGrp="1"/>
          </p:cNvGraphicFramePr>
          <p:nvPr>
            <p:extLst>
              <p:ext uri="{D42A27DB-BD31-4B8C-83A1-F6EECF244321}">
                <p14:modId xmlns:p14="http://schemas.microsoft.com/office/powerpoint/2010/main" val="824518309"/>
              </p:ext>
            </p:extLst>
          </p:nvPr>
        </p:nvGraphicFramePr>
        <p:xfrm>
          <a:off x="1306200" y="6105749"/>
          <a:ext cx="2847095" cy="396240"/>
        </p:xfrm>
        <a:graphic>
          <a:graphicData uri="http://schemas.openxmlformats.org/drawingml/2006/table">
            <a:tbl>
              <a:tblPr firstRow="1" bandRow="1">
                <a:tableStyleId>{00A15C55-8517-42AA-B614-E9B94910E393}</a:tableStyleId>
              </a:tblPr>
              <a:tblGrid>
                <a:gridCol w="569419">
                  <a:extLst>
                    <a:ext uri="{9D8B030D-6E8A-4147-A177-3AD203B41FA5}">
                      <a16:colId xmlns:a16="http://schemas.microsoft.com/office/drawing/2014/main" xmlns="" val="1985092339"/>
                    </a:ext>
                  </a:extLst>
                </a:gridCol>
                <a:gridCol w="569419">
                  <a:extLst>
                    <a:ext uri="{9D8B030D-6E8A-4147-A177-3AD203B41FA5}">
                      <a16:colId xmlns:a16="http://schemas.microsoft.com/office/drawing/2014/main" xmlns="" val="1440030050"/>
                    </a:ext>
                  </a:extLst>
                </a:gridCol>
                <a:gridCol w="569419">
                  <a:extLst>
                    <a:ext uri="{9D8B030D-6E8A-4147-A177-3AD203B41FA5}">
                      <a16:colId xmlns:a16="http://schemas.microsoft.com/office/drawing/2014/main" xmlns="" val="1163542989"/>
                    </a:ext>
                  </a:extLst>
                </a:gridCol>
                <a:gridCol w="569419">
                  <a:extLst>
                    <a:ext uri="{9D8B030D-6E8A-4147-A177-3AD203B41FA5}">
                      <a16:colId xmlns:a16="http://schemas.microsoft.com/office/drawing/2014/main" xmlns="" val="2931322314"/>
                    </a:ext>
                  </a:extLst>
                </a:gridCol>
                <a:gridCol w="569419">
                  <a:extLst>
                    <a:ext uri="{9D8B030D-6E8A-4147-A177-3AD203B41FA5}">
                      <a16:colId xmlns:a16="http://schemas.microsoft.com/office/drawing/2014/main" xmlns="" val="333675160"/>
                    </a:ext>
                  </a:extLst>
                </a:gridCol>
              </a:tblGrid>
              <a:tr h="370840">
                <a:tc>
                  <a:txBody>
                    <a:bodyPr/>
                    <a:lstStyle/>
                    <a:p>
                      <a:pPr algn="ctr"/>
                      <a:r>
                        <a:rPr lang="es-ES" sz="2000" dirty="0">
                          <a:solidFill>
                            <a:schemeClr val="tx1"/>
                          </a:solidFill>
                        </a:rPr>
                        <a:t>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s-ES" sz="2000" dirty="0">
                          <a:solidFill>
                            <a:schemeClr val="tx1"/>
                          </a:solidFill>
                        </a:rPr>
                        <a:t>1</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s-ES" sz="2000" dirty="0">
                          <a:solidFill>
                            <a:schemeClr val="tx1"/>
                          </a:solidFill>
                        </a:rPr>
                        <a:t>2</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s-ES" sz="2000" dirty="0">
                          <a:solidFill>
                            <a:schemeClr val="tx1"/>
                          </a:solidFill>
                        </a:rPr>
                        <a:t>3</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s-ES" sz="2000" dirty="0">
                          <a:solidFill>
                            <a:schemeClr val="tx1"/>
                          </a:solidFill>
                        </a:rPr>
                        <a:t>4</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615676108"/>
                  </a:ext>
                </a:extLst>
              </a:tr>
            </a:tbl>
          </a:graphicData>
        </a:graphic>
      </p:graphicFrame>
    </p:spTree>
    <p:extLst>
      <p:ext uri="{BB962C8B-B14F-4D97-AF65-F5344CB8AC3E}">
        <p14:creationId xmlns:p14="http://schemas.microsoft.com/office/powerpoint/2010/main" val="38631504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623392" y="1650892"/>
            <a:ext cx="9361040" cy="584775"/>
          </a:xfrm>
          <a:prstGeom prst="rect">
            <a:avLst/>
          </a:prstGeom>
          <a:noFill/>
        </p:spPr>
        <p:txBody>
          <a:bodyPr wrap="square" rtlCol="0">
            <a:spAutoFit/>
          </a:bodyPr>
          <a:lstStyle>
            <a:defPPr>
              <a:defRPr lang="es-AR"/>
            </a:defPPr>
            <a:lvl1pPr>
              <a:defRPr sz="3200" b="1"/>
            </a:lvl1pPr>
          </a:lstStyle>
          <a:p>
            <a:r>
              <a:rPr lang="es-AR" dirty="0"/>
              <a:t>ESTRUCTURAS DE DATOS</a:t>
            </a:r>
            <a:endParaRPr lang="es-ES" dirty="0"/>
          </a:p>
        </p:txBody>
      </p:sp>
      <p:sp>
        <p:nvSpPr>
          <p:cNvPr id="2" name="CuadroTexto 1"/>
          <p:cNvSpPr txBox="1"/>
          <p:nvPr/>
        </p:nvSpPr>
        <p:spPr>
          <a:xfrm>
            <a:off x="4871864" y="2261328"/>
            <a:ext cx="6848357" cy="4247317"/>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s-AR" sz="2400" dirty="0"/>
              <a:t>Lista = </a:t>
            </a:r>
            <a:r>
              <a:rPr lang="es-AR" sz="2400" dirty="0" err="1"/>
              <a:t>Array</a:t>
            </a:r>
            <a:endParaRPr lang="es-AR" sz="2400" dirty="0"/>
          </a:p>
          <a:p>
            <a:pPr marL="285750" indent="-285750">
              <a:lnSpc>
                <a:spcPct val="150000"/>
              </a:lnSpc>
              <a:buFont typeface="Wingdings" panose="05000000000000000000" pitchFamily="2" charset="2"/>
              <a:buChar char="ü"/>
            </a:pPr>
            <a:r>
              <a:rPr lang="es-AR" sz="2400" dirty="0"/>
              <a:t>Los elementos de una lista deben ser del mismo tipo de dato. </a:t>
            </a:r>
          </a:p>
          <a:p>
            <a:pPr marL="285750" indent="-285750">
              <a:lnSpc>
                <a:spcPct val="150000"/>
              </a:lnSpc>
              <a:buFont typeface="Wingdings" panose="05000000000000000000" pitchFamily="2" charset="2"/>
              <a:buChar char="ü"/>
            </a:pPr>
            <a:r>
              <a:rPr lang="es-AR" sz="2400" dirty="0"/>
              <a:t>Zero-</a:t>
            </a:r>
            <a:r>
              <a:rPr lang="es-AR" sz="2400" dirty="0" err="1"/>
              <a:t>based</a:t>
            </a:r>
            <a:r>
              <a:rPr lang="es-AR" sz="2400" dirty="0"/>
              <a:t> -&gt; Índices</a:t>
            </a:r>
          </a:p>
          <a:p>
            <a:pPr marL="285750" indent="-285750">
              <a:lnSpc>
                <a:spcPct val="150000"/>
              </a:lnSpc>
              <a:buFont typeface="Wingdings" panose="05000000000000000000" pitchFamily="2" charset="2"/>
              <a:buChar char="ü"/>
            </a:pPr>
            <a:r>
              <a:rPr lang="es-AR" sz="2400" dirty="0"/>
              <a:t>La cantidad de elementos total = </a:t>
            </a:r>
            <a:r>
              <a:rPr lang="es-AR" sz="2400" dirty="0" err="1"/>
              <a:t>Length</a:t>
            </a:r>
            <a:r>
              <a:rPr lang="es-AR" sz="2400" dirty="0"/>
              <a:t> será igual al número del último elemento más 1. </a:t>
            </a:r>
          </a:p>
          <a:p>
            <a:pPr>
              <a:lnSpc>
                <a:spcPct val="150000"/>
              </a:lnSpc>
            </a:pPr>
            <a:endParaRPr lang="es-ES" sz="3600" dirty="0"/>
          </a:p>
        </p:txBody>
      </p:sp>
      <p:graphicFrame>
        <p:nvGraphicFramePr>
          <p:cNvPr id="11" name="Tabla 10"/>
          <p:cNvGraphicFramePr>
            <a:graphicFrameLocks noGrp="1"/>
          </p:cNvGraphicFramePr>
          <p:nvPr>
            <p:extLst>
              <p:ext uri="{D42A27DB-BD31-4B8C-83A1-F6EECF244321}">
                <p14:modId xmlns:p14="http://schemas.microsoft.com/office/powerpoint/2010/main" val="4085495423"/>
              </p:ext>
            </p:extLst>
          </p:nvPr>
        </p:nvGraphicFramePr>
        <p:xfrm>
          <a:off x="623392" y="3316946"/>
          <a:ext cx="3524710" cy="502118"/>
        </p:xfrm>
        <a:graphic>
          <a:graphicData uri="http://schemas.openxmlformats.org/drawingml/2006/table">
            <a:tbl>
              <a:tblPr firstRow="1" bandRow="1">
                <a:tableStyleId>{00A15C55-8517-42AA-B614-E9B94910E393}</a:tableStyleId>
              </a:tblPr>
              <a:tblGrid>
                <a:gridCol w="704942">
                  <a:extLst>
                    <a:ext uri="{9D8B030D-6E8A-4147-A177-3AD203B41FA5}">
                      <a16:colId xmlns:a16="http://schemas.microsoft.com/office/drawing/2014/main" xmlns="" val="1985092339"/>
                    </a:ext>
                  </a:extLst>
                </a:gridCol>
                <a:gridCol w="704942">
                  <a:extLst>
                    <a:ext uri="{9D8B030D-6E8A-4147-A177-3AD203B41FA5}">
                      <a16:colId xmlns:a16="http://schemas.microsoft.com/office/drawing/2014/main" xmlns="" val="1440030050"/>
                    </a:ext>
                  </a:extLst>
                </a:gridCol>
                <a:gridCol w="704942">
                  <a:extLst>
                    <a:ext uri="{9D8B030D-6E8A-4147-A177-3AD203B41FA5}">
                      <a16:colId xmlns:a16="http://schemas.microsoft.com/office/drawing/2014/main" xmlns="" val="1163542989"/>
                    </a:ext>
                  </a:extLst>
                </a:gridCol>
                <a:gridCol w="704942">
                  <a:extLst>
                    <a:ext uri="{9D8B030D-6E8A-4147-A177-3AD203B41FA5}">
                      <a16:colId xmlns:a16="http://schemas.microsoft.com/office/drawing/2014/main" xmlns="" val="2931322314"/>
                    </a:ext>
                  </a:extLst>
                </a:gridCol>
                <a:gridCol w="704942">
                  <a:extLst>
                    <a:ext uri="{9D8B030D-6E8A-4147-A177-3AD203B41FA5}">
                      <a16:colId xmlns:a16="http://schemas.microsoft.com/office/drawing/2014/main" xmlns="" val="333675160"/>
                    </a:ext>
                  </a:extLst>
                </a:gridCol>
              </a:tblGrid>
              <a:tr h="502118">
                <a:tc>
                  <a:txBody>
                    <a:bodyPr/>
                    <a:lstStyle/>
                    <a:p>
                      <a:pPr algn="ctr"/>
                      <a:r>
                        <a:rPr lang="es-ES" sz="2400" dirty="0">
                          <a:solidFill>
                            <a:schemeClr val="tx1"/>
                          </a:solidFill>
                        </a:rPr>
                        <a:t>a</a:t>
                      </a:r>
                    </a:p>
                  </a:txBody>
                  <a:tcPr/>
                </a:tc>
                <a:tc>
                  <a:txBody>
                    <a:bodyPr/>
                    <a:lstStyle/>
                    <a:p>
                      <a:pPr algn="ctr"/>
                      <a:r>
                        <a:rPr lang="es-ES" sz="2400" dirty="0">
                          <a:solidFill>
                            <a:schemeClr val="tx1"/>
                          </a:solidFill>
                        </a:rPr>
                        <a:t>b</a:t>
                      </a:r>
                    </a:p>
                  </a:txBody>
                  <a:tcPr/>
                </a:tc>
                <a:tc>
                  <a:txBody>
                    <a:bodyPr/>
                    <a:lstStyle/>
                    <a:p>
                      <a:pPr algn="ctr"/>
                      <a:r>
                        <a:rPr lang="es-ES" sz="2400" dirty="0">
                          <a:solidFill>
                            <a:schemeClr val="tx1"/>
                          </a:solidFill>
                        </a:rPr>
                        <a:t>c</a:t>
                      </a:r>
                    </a:p>
                  </a:txBody>
                  <a:tcPr/>
                </a:tc>
                <a:tc>
                  <a:txBody>
                    <a:bodyPr/>
                    <a:lstStyle/>
                    <a:p>
                      <a:pPr algn="ctr"/>
                      <a:r>
                        <a:rPr lang="es-ES" sz="2400" dirty="0">
                          <a:solidFill>
                            <a:schemeClr val="tx1"/>
                          </a:solidFill>
                        </a:rPr>
                        <a:t>d</a:t>
                      </a:r>
                    </a:p>
                  </a:txBody>
                  <a:tcPr/>
                </a:tc>
                <a:tc>
                  <a:txBody>
                    <a:bodyPr/>
                    <a:lstStyle/>
                    <a:p>
                      <a:pPr algn="ctr"/>
                      <a:r>
                        <a:rPr lang="es-ES" sz="2400" dirty="0">
                          <a:solidFill>
                            <a:schemeClr val="tx1"/>
                          </a:solidFill>
                        </a:rPr>
                        <a:t>e</a:t>
                      </a:r>
                    </a:p>
                  </a:txBody>
                  <a:tcPr/>
                </a:tc>
                <a:extLst>
                  <a:ext uri="{0D108BD9-81ED-4DB2-BD59-A6C34878D82A}">
                    <a16:rowId xmlns:a16="http://schemas.microsoft.com/office/drawing/2014/main" xmlns="" val="2615676108"/>
                  </a:ext>
                </a:extLst>
              </a:tr>
            </a:tbl>
          </a:graphicData>
        </a:graphic>
      </p:graphicFrame>
      <p:graphicFrame>
        <p:nvGraphicFramePr>
          <p:cNvPr id="13" name="Tabla 12"/>
          <p:cNvGraphicFramePr>
            <a:graphicFrameLocks noGrp="1"/>
          </p:cNvGraphicFramePr>
          <p:nvPr>
            <p:extLst>
              <p:ext uri="{D42A27DB-BD31-4B8C-83A1-F6EECF244321}">
                <p14:modId xmlns:p14="http://schemas.microsoft.com/office/powerpoint/2010/main" val="845379779"/>
              </p:ext>
            </p:extLst>
          </p:nvPr>
        </p:nvGraphicFramePr>
        <p:xfrm>
          <a:off x="610461" y="3738120"/>
          <a:ext cx="3524710" cy="502118"/>
        </p:xfrm>
        <a:graphic>
          <a:graphicData uri="http://schemas.openxmlformats.org/drawingml/2006/table">
            <a:tbl>
              <a:tblPr firstRow="1" bandRow="1">
                <a:tableStyleId>{00A15C55-8517-42AA-B614-E9B94910E393}</a:tableStyleId>
              </a:tblPr>
              <a:tblGrid>
                <a:gridCol w="704942">
                  <a:extLst>
                    <a:ext uri="{9D8B030D-6E8A-4147-A177-3AD203B41FA5}">
                      <a16:colId xmlns:a16="http://schemas.microsoft.com/office/drawing/2014/main" xmlns="" val="1985092339"/>
                    </a:ext>
                  </a:extLst>
                </a:gridCol>
                <a:gridCol w="704942">
                  <a:extLst>
                    <a:ext uri="{9D8B030D-6E8A-4147-A177-3AD203B41FA5}">
                      <a16:colId xmlns:a16="http://schemas.microsoft.com/office/drawing/2014/main" xmlns="" val="1440030050"/>
                    </a:ext>
                  </a:extLst>
                </a:gridCol>
                <a:gridCol w="704942">
                  <a:extLst>
                    <a:ext uri="{9D8B030D-6E8A-4147-A177-3AD203B41FA5}">
                      <a16:colId xmlns:a16="http://schemas.microsoft.com/office/drawing/2014/main" xmlns="" val="1163542989"/>
                    </a:ext>
                  </a:extLst>
                </a:gridCol>
                <a:gridCol w="704942">
                  <a:extLst>
                    <a:ext uri="{9D8B030D-6E8A-4147-A177-3AD203B41FA5}">
                      <a16:colId xmlns:a16="http://schemas.microsoft.com/office/drawing/2014/main" xmlns="" val="2931322314"/>
                    </a:ext>
                  </a:extLst>
                </a:gridCol>
                <a:gridCol w="704942">
                  <a:extLst>
                    <a:ext uri="{9D8B030D-6E8A-4147-A177-3AD203B41FA5}">
                      <a16:colId xmlns:a16="http://schemas.microsoft.com/office/drawing/2014/main" xmlns="" val="333675160"/>
                    </a:ext>
                  </a:extLst>
                </a:gridCol>
              </a:tblGrid>
              <a:tr h="502118">
                <a:tc>
                  <a:txBody>
                    <a:bodyPr/>
                    <a:lstStyle/>
                    <a:p>
                      <a:pPr algn="ctr"/>
                      <a:r>
                        <a:rPr lang="es-ES" sz="2000" dirty="0">
                          <a:solidFill>
                            <a:schemeClr val="tx1"/>
                          </a:solidFill>
                        </a:rPr>
                        <a:t>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s-ES" sz="2000" dirty="0">
                          <a:solidFill>
                            <a:schemeClr val="tx1"/>
                          </a:solidFill>
                        </a:rPr>
                        <a:t>1</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s-ES" sz="2000" dirty="0">
                          <a:solidFill>
                            <a:schemeClr val="tx1"/>
                          </a:solidFill>
                        </a:rPr>
                        <a:t>2</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s-ES" sz="2000" dirty="0">
                          <a:solidFill>
                            <a:schemeClr val="tx1"/>
                          </a:solidFill>
                        </a:rPr>
                        <a:t>3</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s-ES" sz="2000" dirty="0">
                          <a:solidFill>
                            <a:schemeClr val="tx1"/>
                          </a:solidFill>
                        </a:rPr>
                        <a:t>4</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615676108"/>
                  </a:ext>
                </a:extLst>
              </a:tr>
            </a:tbl>
          </a:graphicData>
        </a:graphic>
      </p:graphicFrame>
      <p:grpSp>
        <p:nvGrpSpPr>
          <p:cNvPr id="17" name="Grupo 16"/>
          <p:cNvGrpSpPr/>
          <p:nvPr/>
        </p:nvGrpSpPr>
        <p:grpSpPr>
          <a:xfrm>
            <a:off x="623392" y="2305120"/>
            <a:ext cx="1656184" cy="547815"/>
            <a:chOff x="0" y="2799732"/>
            <a:chExt cx="2808312" cy="1247220"/>
          </a:xfrm>
        </p:grpSpPr>
        <p:sp>
          <p:nvSpPr>
            <p:cNvPr id="18" name="Rectángulo redondeado 17"/>
            <p:cNvSpPr/>
            <p:nvPr/>
          </p:nvSpPr>
          <p:spPr>
            <a:xfrm>
              <a:off x="0" y="2799732"/>
              <a:ext cx="2808312" cy="1247220"/>
            </a:xfrm>
            <a:prstGeom prst="round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9" name="CuadroTexto 18"/>
            <p:cNvSpPr txBox="1"/>
            <p:nvPr/>
          </p:nvSpPr>
          <p:spPr>
            <a:xfrm>
              <a:off x="60884" y="2860616"/>
              <a:ext cx="2686544" cy="11254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s-AR" sz="3200" kern="1200" dirty="0"/>
                <a:t>Listas</a:t>
              </a:r>
              <a:endParaRPr lang="es-ES" sz="3200" kern="1200" dirty="0"/>
            </a:p>
          </p:txBody>
        </p:sp>
      </p:grpSp>
      <p:sp>
        <p:nvSpPr>
          <p:cNvPr id="6" name="CuadroTexto 5"/>
          <p:cNvSpPr txBox="1"/>
          <p:nvPr/>
        </p:nvSpPr>
        <p:spPr>
          <a:xfrm>
            <a:off x="680379" y="4900343"/>
            <a:ext cx="2602536" cy="400110"/>
          </a:xfrm>
          <a:prstGeom prst="rect">
            <a:avLst/>
          </a:prstGeom>
          <a:noFill/>
        </p:spPr>
        <p:txBody>
          <a:bodyPr wrap="square" rtlCol="0">
            <a:spAutoFit/>
          </a:bodyPr>
          <a:lstStyle/>
          <a:p>
            <a:r>
              <a:rPr lang="es-ES" sz="2000" b="1" dirty="0"/>
              <a:t>Longitud = </a:t>
            </a:r>
            <a:r>
              <a:rPr lang="es-ES" sz="2000" b="1" dirty="0" err="1"/>
              <a:t>Length</a:t>
            </a:r>
            <a:r>
              <a:rPr lang="es-ES" sz="2000" b="1" dirty="0"/>
              <a:t>= 5</a:t>
            </a:r>
          </a:p>
        </p:txBody>
      </p:sp>
    </p:spTree>
    <p:extLst>
      <p:ext uri="{BB962C8B-B14F-4D97-AF65-F5344CB8AC3E}">
        <p14:creationId xmlns:p14="http://schemas.microsoft.com/office/powerpoint/2010/main" val="40915150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623392" y="1650892"/>
            <a:ext cx="9361040" cy="584775"/>
          </a:xfrm>
          <a:prstGeom prst="rect">
            <a:avLst/>
          </a:prstGeom>
          <a:noFill/>
        </p:spPr>
        <p:txBody>
          <a:bodyPr wrap="square" rtlCol="0">
            <a:spAutoFit/>
          </a:bodyPr>
          <a:lstStyle>
            <a:defPPr>
              <a:defRPr lang="es-AR"/>
            </a:defPPr>
            <a:lvl1pPr>
              <a:defRPr sz="3200" b="1"/>
            </a:lvl1pPr>
          </a:lstStyle>
          <a:p>
            <a:r>
              <a:rPr lang="es-AR" dirty="0"/>
              <a:t>ESTRUCTURAS DE DATOS</a:t>
            </a:r>
            <a:endParaRPr lang="es-ES" dirty="0"/>
          </a:p>
        </p:txBody>
      </p:sp>
      <p:grpSp>
        <p:nvGrpSpPr>
          <p:cNvPr id="17" name="Grupo 16"/>
          <p:cNvGrpSpPr/>
          <p:nvPr/>
        </p:nvGrpSpPr>
        <p:grpSpPr>
          <a:xfrm>
            <a:off x="623392" y="2305120"/>
            <a:ext cx="1656184" cy="547815"/>
            <a:chOff x="0" y="2799732"/>
            <a:chExt cx="2808312" cy="1247220"/>
          </a:xfrm>
        </p:grpSpPr>
        <p:sp>
          <p:nvSpPr>
            <p:cNvPr id="18" name="Rectángulo redondeado 17"/>
            <p:cNvSpPr/>
            <p:nvPr/>
          </p:nvSpPr>
          <p:spPr>
            <a:xfrm>
              <a:off x="0" y="2799732"/>
              <a:ext cx="2808312" cy="1247220"/>
            </a:xfrm>
            <a:prstGeom prst="round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9" name="CuadroTexto 18"/>
            <p:cNvSpPr txBox="1"/>
            <p:nvPr/>
          </p:nvSpPr>
          <p:spPr>
            <a:xfrm>
              <a:off x="60884" y="2860616"/>
              <a:ext cx="2686544" cy="11254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s-AR" sz="3200" kern="1200" dirty="0"/>
                <a:t>Listas</a:t>
              </a:r>
              <a:endParaRPr lang="es-ES" sz="3200" kern="1200" dirty="0"/>
            </a:p>
          </p:txBody>
        </p:sp>
      </p:grpSp>
      <p:sp>
        <p:nvSpPr>
          <p:cNvPr id="6" name="CuadroTexto 5"/>
          <p:cNvSpPr txBox="1"/>
          <p:nvPr/>
        </p:nvSpPr>
        <p:spPr>
          <a:xfrm>
            <a:off x="8040216" y="2063118"/>
            <a:ext cx="2602536" cy="400110"/>
          </a:xfrm>
          <a:prstGeom prst="rect">
            <a:avLst/>
          </a:prstGeom>
          <a:noFill/>
        </p:spPr>
        <p:txBody>
          <a:bodyPr wrap="square" rtlCol="0">
            <a:spAutoFit/>
          </a:bodyPr>
          <a:lstStyle/>
          <a:p>
            <a:r>
              <a:rPr lang="es-ES" sz="2000" b="1" dirty="0"/>
              <a:t>Longitud = </a:t>
            </a:r>
            <a:r>
              <a:rPr lang="es-ES" sz="2000" b="1" dirty="0" err="1"/>
              <a:t>Length</a:t>
            </a:r>
            <a:r>
              <a:rPr lang="es-ES" sz="2000" b="1" dirty="0"/>
              <a:t>= 7</a:t>
            </a:r>
          </a:p>
        </p:txBody>
      </p:sp>
      <p:pic>
        <p:nvPicPr>
          <p:cNvPr id="4" name="Imagen 3"/>
          <p:cNvPicPr>
            <a:picLocks noChangeAspect="1"/>
          </p:cNvPicPr>
          <p:nvPr/>
        </p:nvPicPr>
        <p:blipFill rotWithShape="1">
          <a:blip r:embed="rId8"/>
          <a:srcRect t="19647" r="50400"/>
          <a:stretch/>
        </p:blipFill>
        <p:spPr>
          <a:xfrm>
            <a:off x="2423592" y="2579027"/>
            <a:ext cx="7951637" cy="1560906"/>
          </a:xfrm>
          <a:prstGeom prst="rect">
            <a:avLst/>
          </a:prstGeom>
        </p:spPr>
      </p:pic>
      <p:sp>
        <p:nvSpPr>
          <p:cNvPr id="7" name="CuadroTexto 6"/>
          <p:cNvSpPr txBox="1"/>
          <p:nvPr/>
        </p:nvSpPr>
        <p:spPr>
          <a:xfrm>
            <a:off x="407368" y="4255732"/>
            <a:ext cx="5412921" cy="2308324"/>
          </a:xfrm>
          <a:prstGeom prst="rect">
            <a:avLst/>
          </a:prstGeom>
          <a:noFill/>
        </p:spPr>
        <p:txBody>
          <a:bodyPr wrap="square" rtlCol="0">
            <a:spAutoFit/>
          </a:bodyPr>
          <a:lstStyle/>
          <a:p>
            <a:r>
              <a:rPr lang="es-ES" sz="2400" b="1" dirty="0"/>
              <a:t>INICIO</a:t>
            </a:r>
          </a:p>
          <a:p>
            <a:r>
              <a:rPr lang="es-ES" sz="2400" b="1" dirty="0"/>
              <a:t>LISTA </a:t>
            </a:r>
            <a:r>
              <a:rPr lang="es-ES" sz="2400" b="1" dirty="0" err="1"/>
              <a:t>mesesDelPrimerSemestre</a:t>
            </a:r>
            <a:endParaRPr lang="es-ES" sz="2400" b="1" dirty="0"/>
          </a:p>
          <a:p>
            <a:r>
              <a:rPr lang="es-AR" sz="2400" b="1" dirty="0"/>
              <a:t>OBTENER(</a:t>
            </a:r>
            <a:r>
              <a:rPr lang="es-AR" sz="2400" b="1" dirty="0" err="1"/>
              <a:t>mesesDelAño</a:t>
            </a:r>
            <a:r>
              <a:rPr lang="es-AR" sz="2400" b="1" dirty="0"/>
              <a:t>, 0) -&gt; ENERO</a:t>
            </a:r>
          </a:p>
          <a:p>
            <a:r>
              <a:rPr lang="es-AR" sz="2400" b="1" dirty="0"/>
              <a:t>OBTENER(</a:t>
            </a:r>
            <a:r>
              <a:rPr lang="es-AR" sz="2400" b="1" dirty="0" err="1"/>
              <a:t>mesesDelAño</a:t>
            </a:r>
            <a:r>
              <a:rPr lang="es-AR" sz="2400" b="1" dirty="0"/>
              <a:t>, 6)-&gt; JULIO </a:t>
            </a:r>
            <a:r>
              <a:rPr lang="es-AR" sz="2400" b="1" dirty="0">
                <a:solidFill>
                  <a:srgbClr val="C00000"/>
                </a:solidFill>
              </a:rPr>
              <a:t>OBTENER(</a:t>
            </a:r>
            <a:r>
              <a:rPr lang="es-AR" sz="2400" b="1" dirty="0" err="1">
                <a:solidFill>
                  <a:srgbClr val="C00000"/>
                </a:solidFill>
              </a:rPr>
              <a:t>mesesDelAño</a:t>
            </a:r>
            <a:r>
              <a:rPr lang="es-AR" sz="2400" b="1" dirty="0">
                <a:solidFill>
                  <a:srgbClr val="C00000"/>
                </a:solidFill>
              </a:rPr>
              <a:t>, 12)  -&gt; ERROR</a:t>
            </a:r>
          </a:p>
          <a:p>
            <a:r>
              <a:rPr lang="es-ES" sz="2400" b="1" dirty="0"/>
              <a:t>FIN</a:t>
            </a:r>
          </a:p>
        </p:txBody>
      </p:sp>
      <p:sp>
        <p:nvSpPr>
          <p:cNvPr id="14" name="CuadroTexto 13"/>
          <p:cNvSpPr txBox="1"/>
          <p:nvPr/>
        </p:nvSpPr>
        <p:spPr>
          <a:xfrm>
            <a:off x="5850132" y="4255732"/>
            <a:ext cx="6396353" cy="2308324"/>
          </a:xfrm>
          <a:prstGeom prst="rect">
            <a:avLst/>
          </a:prstGeom>
          <a:noFill/>
        </p:spPr>
        <p:txBody>
          <a:bodyPr wrap="square" rtlCol="0">
            <a:spAutoFit/>
          </a:bodyPr>
          <a:lstStyle>
            <a:defPPr>
              <a:defRPr lang="es-AR"/>
            </a:defPPr>
            <a:lvl1pPr>
              <a:defRPr sz="2000" b="1"/>
            </a:lvl1pPr>
          </a:lstStyle>
          <a:p>
            <a:r>
              <a:rPr lang="es-ES" sz="2400" dirty="0"/>
              <a:t>INICIO</a:t>
            </a:r>
          </a:p>
          <a:p>
            <a:r>
              <a:rPr lang="es-ES" sz="2400" dirty="0"/>
              <a:t>LISTA </a:t>
            </a:r>
            <a:r>
              <a:rPr lang="es-ES" sz="2400" dirty="0" err="1"/>
              <a:t>mesesDelAño</a:t>
            </a:r>
            <a:endParaRPr lang="es-ES" sz="2400" dirty="0"/>
          </a:p>
          <a:p>
            <a:r>
              <a:rPr lang="es-AR" sz="2400" dirty="0"/>
              <a:t>COLOCAR(</a:t>
            </a:r>
            <a:r>
              <a:rPr lang="es-AR" sz="2400" dirty="0" err="1"/>
              <a:t>mesesDelAño</a:t>
            </a:r>
            <a:r>
              <a:rPr lang="es-AR" sz="2400" dirty="0"/>
              <a:t>, 0, “enero”) COLOCAR(</a:t>
            </a:r>
            <a:r>
              <a:rPr lang="es-AR" sz="2400" dirty="0" err="1"/>
              <a:t>mesesDelAño</a:t>
            </a:r>
            <a:r>
              <a:rPr lang="es-AR" sz="2400" dirty="0"/>
              <a:t>, 3, “abril”) </a:t>
            </a:r>
          </a:p>
          <a:p>
            <a:r>
              <a:rPr lang="es-AR" sz="2400" dirty="0">
                <a:solidFill>
                  <a:srgbClr val="C00000"/>
                </a:solidFill>
              </a:rPr>
              <a:t>COLOCAR(</a:t>
            </a:r>
            <a:r>
              <a:rPr lang="es-AR" sz="2400" dirty="0" err="1">
                <a:solidFill>
                  <a:srgbClr val="C00000"/>
                </a:solidFill>
              </a:rPr>
              <a:t>mesesDelAño</a:t>
            </a:r>
            <a:r>
              <a:rPr lang="es-AR" sz="2400" dirty="0">
                <a:solidFill>
                  <a:srgbClr val="C00000"/>
                </a:solidFill>
              </a:rPr>
              <a:t>, 7, “agosto”) -&gt; ERROR</a:t>
            </a:r>
          </a:p>
          <a:p>
            <a:r>
              <a:rPr lang="es-ES" sz="2400" dirty="0"/>
              <a:t>FIN</a:t>
            </a:r>
          </a:p>
        </p:txBody>
      </p:sp>
    </p:spTree>
    <p:extLst>
      <p:ext uri="{BB962C8B-B14F-4D97-AF65-F5344CB8AC3E}">
        <p14:creationId xmlns:p14="http://schemas.microsoft.com/office/powerpoint/2010/main" val="37790653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623392" y="1650892"/>
            <a:ext cx="9361040" cy="584775"/>
          </a:xfrm>
          <a:prstGeom prst="rect">
            <a:avLst/>
          </a:prstGeom>
          <a:noFill/>
        </p:spPr>
        <p:txBody>
          <a:bodyPr wrap="square" rtlCol="0">
            <a:spAutoFit/>
          </a:bodyPr>
          <a:lstStyle>
            <a:defPPr>
              <a:defRPr lang="es-AR"/>
            </a:defPPr>
            <a:lvl1pPr>
              <a:defRPr sz="3200" b="1"/>
            </a:lvl1pPr>
          </a:lstStyle>
          <a:p>
            <a:r>
              <a:rPr lang="es-AR" dirty="0"/>
              <a:t>ESTRUCTURAS DE DATOS</a:t>
            </a:r>
            <a:endParaRPr lang="es-ES" dirty="0"/>
          </a:p>
        </p:txBody>
      </p:sp>
      <p:grpSp>
        <p:nvGrpSpPr>
          <p:cNvPr id="12" name="Grupo 11"/>
          <p:cNvGrpSpPr/>
          <p:nvPr/>
        </p:nvGrpSpPr>
        <p:grpSpPr>
          <a:xfrm>
            <a:off x="659926" y="2364958"/>
            <a:ext cx="1332148" cy="543907"/>
            <a:chOff x="0" y="5772"/>
            <a:chExt cx="2808312" cy="1247220"/>
          </a:xfrm>
        </p:grpSpPr>
        <p:sp>
          <p:nvSpPr>
            <p:cNvPr id="13" name="Rectángulo redondeado 12"/>
            <p:cNvSpPr/>
            <p:nvPr/>
          </p:nvSpPr>
          <p:spPr>
            <a:xfrm>
              <a:off x="0" y="5772"/>
              <a:ext cx="2808312" cy="124722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5" name="CuadroTexto 14"/>
            <p:cNvSpPr txBox="1"/>
            <p:nvPr/>
          </p:nvSpPr>
          <p:spPr>
            <a:xfrm>
              <a:off x="60884" y="66656"/>
              <a:ext cx="2686544" cy="11254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s-AR" sz="3200" kern="1200" dirty="0"/>
                <a:t>Pilas</a:t>
              </a:r>
              <a:endParaRPr lang="es-ES" sz="3200" kern="1200" dirty="0"/>
            </a:p>
          </p:txBody>
        </p:sp>
      </p:grpSp>
      <p:sp>
        <p:nvSpPr>
          <p:cNvPr id="22" name="CuadroTexto 21"/>
          <p:cNvSpPr txBox="1"/>
          <p:nvPr/>
        </p:nvSpPr>
        <p:spPr>
          <a:xfrm>
            <a:off x="2999656" y="2571874"/>
            <a:ext cx="8474676" cy="3416320"/>
          </a:xfrm>
          <a:prstGeom prst="rect">
            <a:avLst/>
          </a:prstGeom>
          <a:noFill/>
        </p:spPr>
        <p:txBody>
          <a:bodyPr wrap="square" rtlCol="0">
            <a:spAutoFit/>
          </a:bodyPr>
          <a:lstStyle/>
          <a:p>
            <a:pPr marL="285750" indent="-285750">
              <a:buFont typeface="Wingdings" panose="05000000000000000000" pitchFamily="2" charset="2"/>
              <a:buChar char="ü"/>
            </a:pPr>
            <a:r>
              <a:rPr lang="es-AR" sz="2400" dirty="0"/>
              <a:t>Se denominan también: LIFO </a:t>
            </a:r>
            <a:r>
              <a:rPr lang="es-AR" sz="2400" dirty="0" err="1"/>
              <a:t>Last</a:t>
            </a:r>
            <a:r>
              <a:rPr lang="es-AR" sz="2400" dirty="0"/>
              <a:t> In </a:t>
            </a:r>
            <a:r>
              <a:rPr lang="es-AR" sz="2400" dirty="0" err="1"/>
              <a:t>First</a:t>
            </a:r>
            <a:r>
              <a:rPr lang="es-AR" sz="2400" dirty="0"/>
              <a:t> </a:t>
            </a:r>
            <a:r>
              <a:rPr lang="es-AR" sz="2400" dirty="0" err="1"/>
              <a:t>Out</a:t>
            </a:r>
            <a:r>
              <a:rPr lang="es-AR" sz="2400" dirty="0"/>
              <a:t>-&gt; Primero en entrar último en salir. </a:t>
            </a:r>
            <a:br>
              <a:rPr lang="es-AR" sz="2400" dirty="0"/>
            </a:br>
            <a:endParaRPr lang="es-AR" sz="2400" dirty="0"/>
          </a:p>
          <a:p>
            <a:pPr marL="285750" indent="-285750">
              <a:buFont typeface="Wingdings" panose="05000000000000000000" pitchFamily="2" charset="2"/>
              <a:buChar char="ü"/>
            </a:pPr>
            <a:r>
              <a:rPr lang="es-AR" sz="2400" dirty="0"/>
              <a:t>De esta forma los últimos elementos en ser extraídos serán los que estén ubicados en la parte superior de la estructura.</a:t>
            </a:r>
            <a:br>
              <a:rPr lang="es-AR" sz="2400" dirty="0"/>
            </a:br>
            <a:endParaRPr lang="es-AR" sz="2400" dirty="0"/>
          </a:p>
          <a:p>
            <a:pPr marL="285750" indent="-285750">
              <a:buFont typeface="Wingdings" panose="05000000000000000000" pitchFamily="2" charset="2"/>
              <a:buChar char="ü"/>
            </a:pPr>
            <a:r>
              <a:rPr lang="es-AR" sz="2400" dirty="0"/>
              <a:t>Las operaciones básicas de las pilas son dos:</a:t>
            </a:r>
          </a:p>
          <a:p>
            <a:r>
              <a:rPr lang="es-AR" sz="2400" dirty="0"/>
              <a:t>	● APILAR (PUSH, colocar un elemento al principio)</a:t>
            </a:r>
          </a:p>
          <a:p>
            <a:r>
              <a:rPr lang="es-AR" sz="2400" dirty="0"/>
              <a:t>	● DESAPILAR (POP, obtener el último elemento colocado)</a:t>
            </a:r>
            <a:endParaRPr lang="es-ES" sz="2400" dirty="0"/>
          </a:p>
        </p:txBody>
      </p:sp>
      <p:graphicFrame>
        <p:nvGraphicFramePr>
          <p:cNvPr id="23" name="Tabla 22"/>
          <p:cNvGraphicFramePr>
            <a:graphicFrameLocks noGrp="1"/>
          </p:cNvGraphicFramePr>
          <p:nvPr>
            <p:extLst>
              <p:ext uri="{D42A27DB-BD31-4B8C-83A1-F6EECF244321}">
                <p14:modId xmlns:p14="http://schemas.microsoft.com/office/powerpoint/2010/main" val="919961645"/>
              </p:ext>
            </p:extLst>
          </p:nvPr>
        </p:nvGraphicFramePr>
        <p:xfrm>
          <a:off x="1276760" y="3501008"/>
          <a:ext cx="643868" cy="1188720"/>
        </p:xfrm>
        <a:graphic>
          <a:graphicData uri="http://schemas.openxmlformats.org/drawingml/2006/table">
            <a:tbl>
              <a:tblPr bandRow="1">
                <a:tableStyleId>{8A107856-5554-42FB-B03E-39F5DBC370BA}</a:tableStyleId>
              </a:tblPr>
              <a:tblGrid>
                <a:gridCol w="643868">
                  <a:extLst>
                    <a:ext uri="{9D8B030D-6E8A-4147-A177-3AD203B41FA5}">
                      <a16:colId xmlns:a16="http://schemas.microsoft.com/office/drawing/2014/main" xmlns="" val="2111252096"/>
                    </a:ext>
                  </a:extLst>
                </a:gridCol>
              </a:tblGrid>
              <a:tr h="370840">
                <a:tc>
                  <a:txBody>
                    <a:bodyPr/>
                    <a:lstStyle/>
                    <a:p>
                      <a:pPr algn="ctr"/>
                      <a:r>
                        <a:rPr lang="es-ES" sz="2000" b="1" dirty="0"/>
                        <a:t>3</a:t>
                      </a:r>
                    </a:p>
                  </a:txBody>
                  <a:tcPr/>
                </a:tc>
                <a:extLst>
                  <a:ext uri="{0D108BD9-81ED-4DB2-BD59-A6C34878D82A}">
                    <a16:rowId xmlns:a16="http://schemas.microsoft.com/office/drawing/2014/main" xmlns="" val="1100165331"/>
                  </a:ext>
                </a:extLst>
              </a:tr>
              <a:tr h="370840">
                <a:tc>
                  <a:txBody>
                    <a:bodyPr/>
                    <a:lstStyle/>
                    <a:p>
                      <a:pPr algn="ctr"/>
                      <a:r>
                        <a:rPr lang="es-ES" sz="2000" b="1" dirty="0"/>
                        <a:t>2</a:t>
                      </a:r>
                    </a:p>
                  </a:txBody>
                  <a:tcPr/>
                </a:tc>
                <a:extLst>
                  <a:ext uri="{0D108BD9-81ED-4DB2-BD59-A6C34878D82A}">
                    <a16:rowId xmlns:a16="http://schemas.microsoft.com/office/drawing/2014/main" xmlns="" val="4127997332"/>
                  </a:ext>
                </a:extLst>
              </a:tr>
              <a:tr h="370840">
                <a:tc>
                  <a:txBody>
                    <a:bodyPr/>
                    <a:lstStyle/>
                    <a:p>
                      <a:pPr algn="ctr"/>
                      <a:r>
                        <a:rPr lang="es-ES" sz="2000" b="1" dirty="0"/>
                        <a:t>1</a:t>
                      </a:r>
                    </a:p>
                  </a:txBody>
                  <a:tcPr/>
                </a:tc>
                <a:extLst>
                  <a:ext uri="{0D108BD9-81ED-4DB2-BD59-A6C34878D82A}">
                    <a16:rowId xmlns:a16="http://schemas.microsoft.com/office/drawing/2014/main" xmlns="" val="3340162588"/>
                  </a:ext>
                </a:extLst>
              </a:tr>
            </a:tbl>
          </a:graphicData>
        </a:graphic>
      </p:graphicFrame>
      <p:cxnSp>
        <p:nvCxnSpPr>
          <p:cNvPr id="24" name="Conector recto de flecha 23"/>
          <p:cNvCxnSpPr/>
          <p:nvPr/>
        </p:nvCxnSpPr>
        <p:spPr>
          <a:xfrm>
            <a:off x="711592" y="3290828"/>
            <a:ext cx="689202" cy="307146"/>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570471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623392" y="1650892"/>
            <a:ext cx="9361040" cy="584775"/>
          </a:xfrm>
          <a:prstGeom prst="rect">
            <a:avLst/>
          </a:prstGeom>
          <a:noFill/>
        </p:spPr>
        <p:txBody>
          <a:bodyPr wrap="square" rtlCol="0">
            <a:spAutoFit/>
          </a:bodyPr>
          <a:lstStyle>
            <a:defPPr>
              <a:defRPr lang="es-AR"/>
            </a:defPPr>
            <a:lvl1pPr>
              <a:defRPr sz="3200" b="1"/>
            </a:lvl1pPr>
          </a:lstStyle>
          <a:p>
            <a:r>
              <a:rPr lang="es-AR" dirty="0"/>
              <a:t>ESTRUCTURAS DE DATOS</a:t>
            </a:r>
            <a:endParaRPr lang="es-ES" dirty="0"/>
          </a:p>
        </p:txBody>
      </p:sp>
      <p:grpSp>
        <p:nvGrpSpPr>
          <p:cNvPr id="12" name="Grupo 11"/>
          <p:cNvGrpSpPr/>
          <p:nvPr/>
        </p:nvGrpSpPr>
        <p:grpSpPr>
          <a:xfrm>
            <a:off x="659926" y="2364958"/>
            <a:ext cx="1332148" cy="543907"/>
            <a:chOff x="0" y="5772"/>
            <a:chExt cx="2808312" cy="1247220"/>
          </a:xfrm>
        </p:grpSpPr>
        <p:sp>
          <p:nvSpPr>
            <p:cNvPr id="13" name="Rectángulo redondeado 12"/>
            <p:cNvSpPr/>
            <p:nvPr/>
          </p:nvSpPr>
          <p:spPr>
            <a:xfrm>
              <a:off x="0" y="5772"/>
              <a:ext cx="2808312" cy="124722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5" name="CuadroTexto 14"/>
            <p:cNvSpPr txBox="1"/>
            <p:nvPr/>
          </p:nvSpPr>
          <p:spPr>
            <a:xfrm>
              <a:off x="60884" y="66656"/>
              <a:ext cx="2686544" cy="11254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s-AR" sz="3200" kern="1200" dirty="0"/>
                <a:t>Pilas</a:t>
              </a:r>
              <a:endParaRPr lang="es-ES" sz="3200" kern="1200" dirty="0"/>
            </a:p>
          </p:txBody>
        </p:sp>
      </p:grpSp>
      <p:sp>
        <p:nvSpPr>
          <p:cNvPr id="22" name="CuadroTexto 21"/>
          <p:cNvSpPr txBox="1"/>
          <p:nvPr/>
        </p:nvSpPr>
        <p:spPr>
          <a:xfrm>
            <a:off x="6037006" y="2842209"/>
            <a:ext cx="6022605" cy="2862322"/>
          </a:xfrm>
          <a:prstGeom prst="rect">
            <a:avLst/>
          </a:prstGeom>
          <a:noFill/>
        </p:spPr>
        <p:txBody>
          <a:bodyPr wrap="square" rtlCol="0">
            <a:spAutoFit/>
          </a:bodyPr>
          <a:lstStyle/>
          <a:p>
            <a:pPr>
              <a:lnSpc>
                <a:spcPct val="150000"/>
              </a:lnSpc>
            </a:pPr>
            <a:r>
              <a:rPr lang="es-ES" sz="2000" dirty="0">
                <a:latin typeface="Consolas" panose="020B0609020204030204" pitchFamily="49" charset="0"/>
              </a:rPr>
              <a:t>INICIO</a:t>
            </a:r>
          </a:p>
          <a:p>
            <a:pPr>
              <a:lnSpc>
                <a:spcPct val="150000"/>
              </a:lnSpc>
            </a:pPr>
            <a:r>
              <a:rPr lang="es-ES" sz="2000" dirty="0">
                <a:latin typeface="Consolas" panose="020B0609020204030204" pitchFamily="49" charset="0"/>
              </a:rPr>
              <a:t>PILA </a:t>
            </a:r>
            <a:r>
              <a:rPr lang="es-ES" sz="2000" dirty="0" err="1">
                <a:latin typeface="Consolas" panose="020B0609020204030204" pitchFamily="49" charset="0"/>
              </a:rPr>
              <a:t>sillaDelDormitorio</a:t>
            </a:r>
            <a:endParaRPr lang="es-ES" sz="2000" dirty="0">
              <a:latin typeface="Consolas" panose="020B0609020204030204" pitchFamily="49" charset="0"/>
            </a:endParaRPr>
          </a:p>
          <a:p>
            <a:pPr lvl="1">
              <a:lnSpc>
                <a:spcPct val="150000"/>
              </a:lnSpc>
            </a:pPr>
            <a:r>
              <a:rPr lang="es-ES" sz="2000" dirty="0">
                <a:latin typeface="Consolas" panose="020B0609020204030204" pitchFamily="49" charset="0"/>
              </a:rPr>
              <a:t>APILAR (</a:t>
            </a:r>
            <a:r>
              <a:rPr lang="es-ES" sz="2000" dirty="0" err="1">
                <a:latin typeface="Consolas" panose="020B0609020204030204" pitchFamily="49" charset="0"/>
              </a:rPr>
              <a:t>sillaDelDormitorio</a:t>
            </a:r>
            <a:r>
              <a:rPr lang="es-ES" sz="2000" dirty="0">
                <a:latin typeface="Consolas" panose="020B0609020204030204" pitchFamily="49" charset="0"/>
              </a:rPr>
              <a:t>, “buzo”)</a:t>
            </a:r>
          </a:p>
          <a:p>
            <a:pPr lvl="1">
              <a:lnSpc>
                <a:spcPct val="150000"/>
              </a:lnSpc>
            </a:pPr>
            <a:r>
              <a:rPr lang="es-ES" sz="2000" dirty="0">
                <a:latin typeface="Consolas" panose="020B0609020204030204" pitchFamily="49" charset="0"/>
              </a:rPr>
              <a:t>APILAR (</a:t>
            </a:r>
            <a:r>
              <a:rPr lang="es-ES" sz="2000" dirty="0" err="1">
                <a:latin typeface="Consolas" panose="020B0609020204030204" pitchFamily="49" charset="0"/>
              </a:rPr>
              <a:t>sillaDelDormitorio</a:t>
            </a:r>
            <a:r>
              <a:rPr lang="es-ES" sz="2000" dirty="0">
                <a:latin typeface="Consolas" panose="020B0609020204030204" pitchFamily="49" charset="0"/>
              </a:rPr>
              <a:t>, “</a:t>
            </a:r>
            <a:r>
              <a:rPr lang="es-ES" sz="2000" dirty="0" err="1">
                <a:latin typeface="Consolas" panose="020B0609020204030204" pitchFamily="49" charset="0"/>
              </a:rPr>
              <a:t>jeans</a:t>
            </a:r>
            <a:r>
              <a:rPr lang="es-ES" sz="2000" dirty="0">
                <a:latin typeface="Consolas" panose="020B0609020204030204" pitchFamily="49" charset="0"/>
              </a:rPr>
              <a:t>”)</a:t>
            </a:r>
          </a:p>
          <a:p>
            <a:pPr lvl="1">
              <a:lnSpc>
                <a:spcPct val="150000"/>
              </a:lnSpc>
            </a:pPr>
            <a:r>
              <a:rPr lang="es-ES" sz="2000" dirty="0">
                <a:latin typeface="Consolas" panose="020B0609020204030204" pitchFamily="49" charset="0"/>
              </a:rPr>
              <a:t>APILAR (</a:t>
            </a:r>
            <a:r>
              <a:rPr lang="es-ES" sz="2000" dirty="0" err="1">
                <a:latin typeface="Consolas" panose="020B0609020204030204" pitchFamily="49" charset="0"/>
              </a:rPr>
              <a:t>sillaDelDormitorio</a:t>
            </a:r>
            <a:r>
              <a:rPr lang="es-ES" sz="2000" dirty="0">
                <a:latin typeface="Consolas" panose="020B0609020204030204" pitchFamily="49" charset="0"/>
              </a:rPr>
              <a:t>, “remera”)</a:t>
            </a:r>
          </a:p>
          <a:p>
            <a:pPr lvl="1">
              <a:lnSpc>
                <a:spcPct val="150000"/>
              </a:lnSpc>
            </a:pPr>
            <a:r>
              <a:rPr lang="es-ES" sz="2000" dirty="0">
                <a:latin typeface="Consolas" panose="020B0609020204030204" pitchFamily="49" charset="0"/>
              </a:rPr>
              <a:t>FIN</a:t>
            </a:r>
            <a:endParaRPr lang="es-ES" sz="2800" dirty="0">
              <a:latin typeface="Consolas" panose="020B0609020204030204" pitchFamily="49" charset="0"/>
            </a:endParaRPr>
          </a:p>
        </p:txBody>
      </p:sp>
      <p:graphicFrame>
        <p:nvGraphicFramePr>
          <p:cNvPr id="23" name="Tabla 22"/>
          <p:cNvGraphicFramePr>
            <a:graphicFrameLocks noGrp="1"/>
          </p:cNvGraphicFramePr>
          <p:nvPr>
            <p:extLst>
              <p:ext uri="{D42A27DB-BD31-4B8C-83A1-F6EECF244321}">
                <p14:modId xmlns:p14="http://schemas.microsoft.com/office/powerpoint/2010/main" val="2721251879"/>
              </p:ext>
            </p:extLst>
          </p:nvPr>
        </p:nvGraphicFramePr>
        <p:xfrm>
          <a:off x="839416" y="4869552"/>
          <a:ext cx="1131616" cy="396240"/>
        </p:xfrm>
        <a:graphic>
          <a:graphicData uri="http://schemas.openxmlformats.org/drawingml/2006/table">
            <a:tbl>
              <a:tblPr bandRow="1">
                <a:tableStyleId>{8A107856-5554-42FB-B03E-39F5DBC370BA}</a:tableStyleId>
              </a:tblPr>
              <a:tblGrid>
                <a:gridCol w="1131616">
                  <a:extLst>
                    <a:ext uri="{9D8B030D-6E8A-4147-A177-3AD203B41FA5}">
                      <a16:colId xmlns:a16="http://schemas.microsoft.com/office/drawing/2014/main" xmlns="" val="2111252096"/>
                    </a:ext>
                  </a:extLst>
                </a:gridCol>
              </a:tblGrid>
              <a:tr h="37084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ES" sz="2000" b="1" dirty="0"/>
                        <a:t>buzo</a:t>
                      </a:r>
                    </a:p>
                  </a:txBody>
                  <a:tcPr/>
                </a:tc>
                <a:extLst>
                  <a:ext uri="{0D108BD9-81ED-4DB2-BD59-A6C34878D82A}">
                    <a16:rowId xmlns:a16="http://schemas.microsoft.com/office/drawing/2014/main" xmlns="" val="1100165331"/>
                  </a:ext>
                </a:extLst>
              </a:tr>
            </a:tbl>
          </a:graphicData>
        </a:graphic>
      </p:graphicFrame>
      <p:graphicFrame>
        <p:nvGraphicFramePr>
          <p:cNvPr id="16" name="Tabla 15"/>
          <p:cNvGraphicFramePr>
            <a:graphicFrameLocks noGrp="1"/>
          </p:cNvGraphicFramePr>
          <p:nvPr>
            <p:extLst>
              <p:ext uri="{D42A27DB-BD31-4B8C-83A1-F6EECF244321}">
                <p14:modId xmlns:p14="http://schemas.microsoft.com/office/powerpoint/2010/main" val="885779712"/>
              </p:ext>
            </p:extLst>
          </p:nvPr>
        </p:nvGraphicFramePr>
        <p:xfrm>
          <a:off x="2443615" y="4477135"/>
          <a:ext cx="1131616" cy="792480"/>
        </p:xfrm>
        <a:graphic>
          <a:graphicData uri="http://schemas.openxmlformats.org/drawingml/2006/table">
            <a:tbl>
              <a:tblPr bandRow="1">
                <a:tableStyleId>{8A107856-5554-42FB-B03E-39F5DBC370BA}</a:tableStyleId>
              </a:tblPr>
              <a:tblGrid>
                <a:gridCol w="1131616">
                  <a:extLst>
                    <a:ext uri="{9D8B030D-6E8A-4147-A177-3AD203B41FA5}">
                      <a16:colId xmlns:a16="http://schemas.microsoft.com/office/drawing/2014/main" xmlns="" val="2111252096"/>
                    </a:ext>
                  </a:extLst>
                </a:gridCol>
              </a:tblGrid>
              <a:tr h="370840">
                <a:tc>
                  <a:txBody>
                    <a:bodyPr/>
                    <a:lstStyle/>
                    <a:p>
                      <a:pPr algn="ctr"/>
                      <a:r>
                        <a:rPr lang="es-ES" sz="2000" b="1" dirty="0" err="1"/>
                        <a:t>jeans</a:t>
                      </a:r>
                      <a:endParaRPr lang="es-ES" sz="2000" b="1" dirty="0"/>
                    </a:p>
                  </a:txBody>
                  <a:tcPr/>
                </a:tc>
                <a:extLst>
                  <a:ext uri="{0D108BD9-81ED-4DB2-BD59-A6C34878D82A}">
                    <a16:rowId xmlns:a16="http://schemas.microsoft.com/office/drawing/2014/main" xmlns="" val="4127997332"/>
                  </a:ext>
                </a:extLst>
              </a:tr>
              <a:tr h="370840">
                <a:tc>
                  <a:txBody>
                    <a:bodyPr/>
                    <a:lstStyle/>
                    <a:p>
                      <a:pPr algn="ctr"/>
                      <a:r>
                        <a:rPr lang="es-ES" sz="2000" b="1" dirty="0"/>
                        <a:t>buzo</a:t>
                      </a:r>
                    </a:p>
                  </a:txBody>
                  <a:tcPr/>
                </a:tc>
                <a:extLst>
                  <a:ext uri="{0D108BD9-81ED-4DB2-BD59-A6C34878D82A}">
                    <a16:rowId xmlns:a16="http://schemas.microsoft.com/office/drawing/2014/main" xmlns="" val="3340162588"/>
                  </a:ext>
                </a:extLst>
              </a:tr>
            </a:tbl>
          </a:graphicData>
        </a:graphic>
      </p:graphicFrame>
      <p:graphicFrame>
        <p:nvGraphicFramePr>
          <p:cNvPr id="17" name="Tabla 16"/>
          <p:cNvGraphicFramePr>
            <a:graphicFrameLocks noGrp="1"/>
          </p:cNvGraphicFramePr>
          <p:nvPr>
            <p:extLst>
              <p:ext uri="{D42A27DB-BD31-4B8C-83A1-F6EECF244321}">
                <p14:modId xmlns:p14="http://schemas.microsoft.com/office/powerpoint/2010/main" val="1870679376"/>
              </p:ext>
            </p:extLst>
          </p:nvPr>
        </p:nvGraphicFramePr>
        <p:xfrm>
          <a:off x="3956932" y="4077072"/>
          <a:ext cx="1131616" cy="1188720"/>
        </p:xfrm>
        <a:graphic>
          <a:graphicData uri="http://schemas.openxmlformats.org/drawingml/2006/table">
            <a:tbl>
              <a:tblPr bandRow="1">
                <a:tableStyleId>{8A107856-5554-42FB-B03E-39F5DBC370BA}</a:tableStyleId>
              </a:tblPr>
              <a:tblGrid>
                <a:gridCol w="1131616">
                  <a:extLst>
                    <a:ext uri="{9D8B030D-6E8A-4147-A177-3AD203B41FA5}">
                      <a16:colId xmlns:a16="http://schemas.microsoft.com/office/drawing/2014/main" xmlns="" val="2111252096"/>
                    </a:ext>
                  </a:extLst>
                </a:gridCol>
              </a:tblGrid>
              <a:tr h="370840">
                <a:tc>
                  <a:txBody>
                    <a:bodyPr/>
                    <a:lstStyle/>
                    <a:p>
                      <a:pPr algn="ctr"/>
                      <a:r>
                        <a:rPr lang="es-ES" sz="2000" b="1" dirty="0"/>
                        <a:t>remera</a:t>
                      </a:r>
                    </a:p>
                  </a:txBody>
                  <a:tcPr/>
                </a:tc>
                <a:extLst>
                  <a:ext uri="{0D108BD9-81ED-4DB2-BD59-A6C34878D82A}">
                    <a16:rowId xmlns:a16="http://schemas.microsoft.com/office/drawing/2014/main" xmlns="" val="1100165331"/>
                  </a:ext>
                </a:extLst>
              </a:tr>
              <a:tr h="370840">
                <a:tc>
                  <a:txBody>
                    <a:bodyPr/>
                    <a:lstStyle/>
                    <a:p>
                      <a:pPr algn="ctr"/>
                      <a:r>
                        <a:rPr lang="es-ES" sz="2000" b="1" dirty="0" err="1"/>
                        <a:t>jeans</a:t>
                      </a:r>
                      <a:endParaRPr lang="es-ES" sz="2000" b="1" dirty="0"/>
                    </a:p>
                  </a:txBody>
                  <a:tcPr/>
                </a:tc>
                <a:extLst>
                  <a:ext uri="{0D108BD9-81ED-4DB2-BD59-A6C34878D82A}">
                    <a16:rowId xmlns:a16="http://schemas.microsoft.com/office/drawing/2014/main" xmlns="" val="4127997332"/>
                  </a:ext>
                </a:extLst>
              </a:tr>
              <a:tr h="370840">
                <a:tc>
                  <a:txBody>
                    <a:bodyPr/>
                    <a:lstStyle/>
                    <a:p>
                      <a:pPr algn="ctr"/>
                      <a:r>
                        <a:rPr lang="es-ES" sz="2000" b="1" dirty="0"/>
                        <a:t>buzo</a:t>
                      </a:r>
                    </a:p>
                  </a:txBody>
                  <a:tcPr/>
                </a:tc>
                <a:extLst>
                  <a:ext uri="{0D108BD9-81ED-4DB2-BD59-A6C34878D82A}">
                    <a16:rowId xmlns:a16="http://schemas.microsoft.com/office/drawing/2014/main" xmlns="" val="3340162588"/>
                  </a:ext>
                </a:extLst>
              </a:tr>
            </a:tbl>
          </a:graphicData>
        </a:graphic>
      </p:graphicFrame>
    </p:spTree>
    <p:extLst>
      <p:ext uri="{BB962C8B-B14F-4D97-AF65-F5344CB8AC3E}">
        <p14:creationId xmlns:p14="http://schemas.microsoft.com/office/powerpoint/2010/main" val="13805679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623392" y="1650892"/>
            <a:ext cx="9361040" cy="584775"/>
          </a:xfrm>
          <a:prstGeom prst="rect">
            <a:avLst/>
          </a:prstGeom>
          <a:noFill/>
        </p:spPr>
        <p:txBody>
          <a:bodyPr wrap="square" rtlCol="0">
            <a:spAutoFit/>
          </a:bodyPr>
          <a:lstStyle>
            <a:defPPr>
              <a:defRPr lang="es-AR"/>
            </a:defPPr>
            <a:lvl1pPr>
              <a:defRPr sz="3200" b="1"/>
            </a:lvl1pPr>
          </a:lstStyle>
          <a:p>
            <a:r>
              <a:rPr lang="es-AR" dirty="0"/>
              <a:t>ESTRUCTURAS DE DATOS</a:t>
            </a:r>
            <a:endParaRPr lang="es-ES" dirty="0"/>
          </a:p>
        </p:txBody>
      </p:sp>
      <p:grpSp>
        <p:nvGrpSpPr>
          <p:cNvPr id="12" name="Grupo 11"/>
          <p:cNvGrpSpPr/>
          <p:nvPr/>
        </p:nvGrpSpPr>
        <p:grpSpPr>
          <a:xfrm>
            <a:off x="659926" y="2364958"/>
            <a:ext cx="1332148" cy="543907"/>
            <a:chOff x="0" y="5772"/>
            <a:chExt cx="2808312" cy="1247220"/>
          </a:xfrm>
        </p:grpSpPr>
        <p:sp>
          <p:nvSpPr>
            <p:cNvPr id="13" name="Rectángulo redondeado 12"/>
            <p:cNvSpPr/>
            <p:nvPr/>
          </p:nvSpPr>
          <p:spPr>
            <a:xfrm>
              <a:off x="0" y="5772"/>
              <a:ext cx="2808312" cy="124722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5" name="CuadroTexto 14"/>
            <p:cNvSpPr txBox="1"/>
            <p:nvPr/>
          </p:nvSpPr>
          <p:spPr>
            <a:xfrm>
              <a:off x="60884" y="66656"/>
              <a:ext cx="2686544" cy="11254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s-AR" sz="3200" kern="1200" dirty="0"/>
                <a:t>Pilas</a:t>
              </a:r>
              <a:endParaRPr lang="es-ES" sz="3200" kern="1200" dirty="0"/>
            </a:p>
          </p:txBody>
        </p:sp>
      </p:grpSp>
      <p:sp>
        <p:nvSpPr>
          <p:cNvPr id="22" name="CuadroTexto 21"/>
          <p:cNvSpPr txBox="1"/>
          <p:nvPr/>
        </p:nvSpPr>
        <p:spPr>
          <a:xfrm>
            <a:off x="5458285" y="2731011"/>
            <a:ext cx="6022605" cy="3323987"/>
          </a:xfrm>
          <a:prstGeom prst="rect">
            <a:avLst/>
          </a:prstGeom>
          <a:noFill/>
        </p:spPr>
        <p:txBody>
          <a:bodyPr wrap="square" rtlCol="0">
            <a:spAutoFit/>
          </a:bodyPr>
          <a:lstStyle/>
          <a:p>
            <a:pPr>
              <a:lnSpc>
                <a:spcPct val="150000"/>
              </a:lnSpc>
            </a:pPr>
            <a:r>
              <a:rPr lang="es-ES" sz="2000" dirty="0">
                <a:latin typeface="Consolas" panose="020B0609020204030204" pitchFamily="49" charset="0"/>
              </a:rPr>
              <a:t>INICIO</a:t>
            </a:r>
          </a:p>
          <a:p>
            <a:pPr>
              <a:lnSpc>
                <a:spcPct val="150000"/>
              </a:lnSpc>
            </a:pPr>
            <a:r>
              <a:rPr lang="es-ES" sz="2000" dirty="0">
                <a:latin typeface="Consolas" panose="020B0609020204030204" pitchFamily="49" charset="0"/>
              </a:rPr>
              <a:t>PILA </a:t>
            </a:r>
            <a:r>
              <a:rPr lang="es-ES" sz="2000" dirty="0" err="1">
                <a:latin typeface="Consolas" panose="020B0609020204030204" pitchFamily="49" charset="0"/>
              </a:rPr>
              <a:t>sillaDelDormitorio</a:t>
            </a:r>
            <a:endParaRPr lang="es-ES" sz="2000" dirty="0">
              <a:latin typeface="Consolas" panose="020B0609020204030204" pitchFamily="49" charset="0"/>
            </a:endParaRPr>
          </a:p>
          <a:p>
            <a:pPr lvl="1">
              <a:lnSpc>
                <a:spcPct val="150000"/>
              </a:lnSpc>
            </a:pPr>
            <a:r>
              <a:rPr lang="es-AR" sz="2000" dirty="0">
                <a:latin typeface="Consolas" panose="020B0609020204030204" pitchFamily="49" charset="0"/>
              </a:rPr>
              <a:t>DESAPILAR(</a:t>
            </a:r>
            <a:r>
              <a:rPr lang="es-AR" sz="2000" dirty="0" err="1">
                <a:latin typeface="Consolas" panose="020B0609020204030204" pitchFamily="49" charset="0"/>
              </a:rPr>
              <a:t>sillaDelDormitorio</a:t>
            </a:r>
            <a:r>
              <a:rPr lang="es-AR" sz="2000" dirty="0">
                <a:latin typeface="Consolas" panose="020B0609020204030204" pitchFamily="49" charset="0"/>
              </a:rPr>
              <a:t>)</a:t>
            </a:r>
          </a:p>
          <a:p>
            <a:pPr lvl="1">
              <a:lnSpc>
                <a:spcPct val="150000"/>
              </a:lnSpc>
            </a:pPr>
            <a:r>
              <a:rPr lang="es-AR" sz="2000" dirty="0">
                <a:latin typeface="Consolas" panose="020B0609020204030204" pitchFamily="49" charset="0"/>
              </a:rPr>
              <a:t>DESAPILAR(</a:t>
            </a:r>
            <a:r>
              <a:rPr lang="es-AR" sz="2000" dirty="0" err="1">
                <a:latin typeface="Consolas" panose="020B0609020204030204" pitchFamily="49" charset="0"/>
              </a:rPr>
              <a:t>sillaDelDormitorio</a:t>
            </a:r>
            <a:r>
              <a:rPr lang="es-AR" sz="2000" dirty="0">
                <a:latin typeface="Consolas" panose="020B0609020204030204" pitchFamily="49" charset="0"/>
              </a:rPr>
              <a:t>) DESAPILAR(</a:t>
            </a:r>
            <a:r>
              <a:rPr lang="es-AR" sz="2000" dirty="0" err="1">
                <a:latin typeface="Consolas" panose="020B0609020204030204" pitchFamily="49" charset="0"/>
              </a:rPr>
              <a:t>sillaDelDormitorio</a:t>
            </a:r>
            <a:r>
              <a:rPr lang="es-AR" sz="2000" dirty="0">
                <a:latin typeface="Consolas" panose="020B0609020204030204" pitchFamily="49" charset="0"/>
              </a:rPr>
              <a:t>) </a:t>
            </a:r>
            <a:r>
              <a:rPr lang="es-AR" sz="2000" dirty="0">
                <a:solidFill>
                  <a:srgbClr val="C00000"/>
                </a:solidFill>
                <a:latin typeface="Consolas" panose="020B0609020204030204" pitchFamily="49" charset="0"/>
              </a:rPr>
              <a:t>DESAPILAR(</a:t>
            </a:r>
            <a:r>
              <a:rPr lang="es-AR" sz="2000" dirty="0" err="1">
                <a:solidFill>
                  <a:srgbClr val="C00000"/>
                </a:solidFill>
                <a:latin typeface="Consolas" panose="020B0609020204030204" pitchFamily="49" charset="0"/>
              </a:rPr>
              <a:t>sillaDelDormitorio</a:t>
            </a:r>
            <a:r>
              <a:rPr lang="es-AR" sz="2000" dirty="0">
                <a:solidFill>
                  <a:srgbClr val="C00000"/>
                </a:solidFill>
                <a:latin typeface="Consolas" panose="020B0609020204030204" pitchFamily="49" charset="0"/>
              </a:rPr>
              <a:t>)</a:t>
            </a:r>
          </a:p>
          <a:p>
            <a:pPr lvl="1">
              <a:lnSpc>
                <a:spcPct val="150000"/>
              </a:lnSpc>
            </a:pPr>
            <a:r>
              <a:rPr lang="es-AR" sz="2000" dirty="0">
                <a:latin typeface="Consolas" panose="020B0609020204030204" pitchFamily="49" charset="0"/>
              </a:rPr>
              <a:t>FIN </a:t>
            </a:r>
          </a:p>
        </p:txBody>
      </p:sp>
      <p:graphicFrame>
        <p:nvGraphicFramePr>
          <p:cNvPr id="18" name="Tabla 17"/>
          <p:cNvGraphicFramePr>
            <a:graphicFrameLocks noGrp="1"/>
          </p:cNvGraphicFramePr>
          <p:nvPr>
            <p:extLst>
              <p:ext uri="{D42A27DB-BD31-4B8C-83A1-F6EECF244321}">
                <p14:modId xmlns:p14="http://schemas.microsoft.com/office/powerpoint/2010/main" val="3157207531"/>
              </p:ext>
            </p:extLst>
          </p:nvPr>
        </p:nvGraphicFramePr>
        <p:xfrm>
          <a:off x="1198925" y="3933633"/>
          <a:ext cx="1131616" cy="1188720"/>
        </p:xfrm>
        <a:graphic>
          <a:graphicData uri="http://schemas.openxmlformats.org/drawingml/2006/table">
            <a:tbl>
              <a:tblPr bandRow="1">
                <a:tableStyleId>{8A107856-5554-42FB-B03E-39F5DBC370BA}</a:tableStyleId>
              </a:tblPr>
              <a:tblGrid>
                <a:gridCol w="1131616">
                  <a:extLst>
                    <a:ext uri="{9D8B030D-6E8A-4147-A177-3AD203B41FA5}">
                      <a16:colId xmlns:a16="http://schemas.microsoft.com/office/drawing/2014/main" xmlns="" val="2111252096"/>
                    </a:ext>
                  </a:extLst>
                </a:gridCol>
              </a:tblGrid>
              <a:tr h="370840">
                <a:tc>
                  <a:txBody>
                    <a:bodyPr/>
                    <a:lstStyle/>
                    <a:p>
                      <a:pPr algn="ctr"/>
                      <a:r>
                        <a:rPr lang="es-ES" sz="2000" b="1" dirty="0"/>
                        <a:t>remera</a:t>
                      </a:r>
                    </a:p>
                  </a:txBody>
                  <a:tcPr/>
                </a:tc>
                <a:extLst>
                  <a:ext uri="{0D108BD9-81ED-4DB2-BD59-A6C34878D82A}">
                    <a16:rowId xmlns:a16="http://schemas.microsoft.com/office/drawing/2014/main" xmlns="" val="1100165331"/>
                  </a:ext>
                </a:extLst>
              </a:tr>
              <a:tr h="370840">
                <a:tc>
                  <a:txBody>
                    <a:bodyPr/>
                    <a:lstStyle/>
                    <a:p>
                      <a:pPr algn="ctr"/>
                      <a:r>
                        <a:rPr lang="es-ES" sz="2000" b="1" dirty="0" err="1"/>
                        <a:t>jeans</a:t>
                      </a:r>
                      <a:endParaRPr lang="es-ES" sz="2000" b="1" dirty="0"/>
                    </a:p>
                  </a:txBody>
                  <a:tcPr/>
                </a:tc>
                <a:extLst>
                  <a:ext uri="{0D108BD9-81ED-4DB2-BD59-A6C34878D82A}">
                    <a16:rowId xmlns:a16="http://schemas.microsoft.com/office/drawing/2014/main" xmlns="" val="4127997332"/>
                  </a:ext>
                </a:extLst>
              </a:tr>
              <a:tr h="370840">
                <a:tc>
                  <a:txBody>
                    <a:bodyPr/>
                    <a:lstStyle/>
                    <a:p>
                      <a:pPr algn="ctr"/>
                      <a:r>
                        <a:rPr lang="es-ES" sz="2000" b="1" dirty="0"/>
                        <a:t>buzo</a:t>
                      </a:r>
                    </a:p>
                  </a:txBody>
                  <a:tcPr/>
                </a:tc>
                <a:extLst>
                  <a:ext uri="{0D108BD9-81ED-4DB2-BD59-A6C34878D82A}">
                    <a16:rowId xmlns:a16="http://schemas.microsoft.com/office/drawing/2014/main" xmlns="" val="3340162588"/>
                  </a:ext>
                </a:extLst>
              </a:tr>
            </a:tbl>
          </a:graphicData>
        </a:graphic>
      </p:graphicFrame>
      <p:graphicFrame>
        <p:nvGraphicFramePr>
          <p:cNvPr id="19" name="Tabla 18"/>
          <p:cNvGraphicFramePr>
            <a:graphicFrameLocks noGrp="1"/>
          </p:cNvGraphicFramePr>
          <p:nvPr>
            <p:extLst>
              <p:ext uri="{D42A27DB-BD31-4B8C-83A1-F6EECF244321}">
                <p14:modId xmlns:p14="http://schemas.microsoft.com/office/powerpoint/2010/main" val="3914805687"/>
              </p:ext>
            </p:extLst>
          </p:nvPr>
        </p:nvGraphicFramePr>
        <p:xfrm>
          <a:off x="2604592" y="4337519"/>
          <a:ext cx="1131616" cy="792480"/>
        </p:xfrm>
        <a:graphic>
          <a:graphicData uri="http://schemas.openxmlformats.org/drawingml/2006/table">
            <a:tbl>
              <a:tblPr bandRow="1">
                <a:tableStyleId>{8A107856-5554-42FB-B03E-39F5DBC370BA}</a:tableStyleId>
              </a:tblPr>
              <a:tblGrid>
                <a:gridCol w="1131616">
                  <a:extLst>
                    <a:ext uri="{9D8B030D-6E8A-4147-A177-3AD203B41FA5}">
                      <a16:colId xmlns:a16="http://schemas.microsoft.com/office/drawing/2014/main" xmlns="" val="2111252096"/>
                    </a:ext>
                  </a:extLst>
                </a:gridCol>
              </a:tblGrid>
              <a:tr h="370840">
                <a:tc>
                  <a:txBody>
                    <a:bodyPr/>
                    <a:lstStyle/>
                    <a:p>
                      <a:pPr algn="ctr"/>
                      <a:r>
                        <a:rPr lang="es-ES" sz="2000" b="1" dirty="0" err="1"/>
                        <a:t>jeans</a:t>
                      </a:r>
                      <a:endParaRPr lang="es-ES" sz="2000" b="1" dirty="0"/>
                    </a:p>
                  </a:txBody>
                  <a:tcPr/>
                </a:tc>
                <a:extLst>
                  <a:ext uri="{0D108BD9-81ED-4DB2-BD59-A6C34878D82A}">
                    <a16:rowId xmlns:a16="http://schemas.microsoft.com/office/drawing/2014/main" xmlns="" val="4127997332"/>
                  </a:ext>
                </a:extLst>
              </a:tr>
              <a:tr h="370840">
                <a:tc>
                  <a:txBody>
                    <a:bodyPr/>
                    <a:lstStyle/>
                    <a:p>
                      <a:pPr algn="ctr"/>
                      <a:r>
                        <a:rPr lang="es-ES" sz="2000" b="1" dirty="0"/>
                        <a:t>buzo</a:t>
                      </a:r>
                    </a:p>
                  </a:txBody>
                  <a:tcPr/>
                </a:tc>
                <a:extLst>
                  <a:ext uri="{0D108BD9-81ED-4DB2-BD59-A6C34878D82A}">
                    <a16:rowId xmlns:a16="http://schemas.microsoft.com/office/drawing/2014/main" xmlns="" val="3340162588"/>
                  </a:ext>
                </a:extLst>
              </a:tr>
            </a:tbl>
          </a:graphicData>
        </a:graphic>
      </p:graphicFrame>
      <p:graphicFrame>
        <p:nvGraphicFramePr>
          <p:cNvPr id="20" name="Tabla 19"/>
          <p:cNvGraphicFramePr>
            <a:graphicFrameLocks noGrp="1"/>
          </p:cNvGraphicFramePr>
          <p:nvPr>
            <p:extLst>
              <p:ext uri="{D42A27DB-BD31-4B8C-83A1-F6EECF244321}">
                <p14:modId xmlns:p14="http://schemas.microsoft.com/office/powerpoint/2010/main" val="2061411091"/>
              </p:ext>
            </p:extLst>
          </p:nvPr>
        </p:nvGraphicFramePr>
        <p:xfrm>
          <a:off x="10148960" y="3717032"/>
          <a:ext cx="1131616" cy="396240"/>
        </p:xfrm>
        <a:graphic>
          <a:graphicData uri="http://schemas.openxmlformats.org/drawingml/2006/table">
            <a:tbl>
              <a:tblPr bandRow="1">
                <a:tableStyleId>{8A107856-5554-42FB-B03E-39F5DBC370BA}</a:tableStyleId>
              </a:tblPr>
              <a:tblGrid>
                <a:gridCol w="1131616">
                  <a:extLst>
                    <a:ext uri="{9D8B030D-6E8A-4147-A177-3AD203B41FA5}">
                      <a16:colId xmlns:a16="http://schemas.microsoft.com/office/drawing/2014/main" xmlns="" val="2111252096"/>
                    </a:ext>
                  </a:extLst>
                </a:gridCol>
              </a:tblGrid>
              <a:tr h="370840">
                <a:tc>
                  <a:txBody>
                    <a:bodyPr/>
                    <a:lstStyle/>
                    <a:p>
                      <a:pPr algn="ctr"/>
                      <a:r>
                        <a:rPr lang="es-ES" sz="2000" b="1" dirty="0"/>
                        <a:t>remera</a:t>
                      </a:r>
                    </a:p>
                  </a:txBody>
                  <a:tcPr/>
                </a:tc>
                <a:extLst>
                  <a:ext uri="{0D108BD9-81ED-4DB2-BD59-A6C34878D82A}">
                    <a16:rowId xmlns:a16="http://schemas.microsoft.com/office/drawing/2014/main" xmlns="" val="1100165331"/>
                  </a:ext>
                </a:extLst>
              </a:tr>
            </a:tbl>
          </a:graphicData>
        </a:graphic>
      </p:graphicFrame>
      <p:graphicFrame>
        <p:nvGraphicFramePr>
          <p:cNvPr id="21" name="Tabla 20"/>
          <p:cNvGraphicFramePr>
            <a:graphicFrameLocks noGrp="1"/>
          </p:cNvGraphicFramePr>
          <p:nvPr>
            <p:extLst>
              <p:ext uri="{D42A27DB-BD31-4B8C-83A1-F6EECF244321}">
                <p14:modId xmlns:p14="http://schemas.microsoft.com/office/powerpoint/2010/main" val="560690133"/>
              </p:ext>
            </p:extLst>
          </p:nvPr>
        </p:nvGraphicFramePr>
        <p:xfrm>
          <a:off x="10129695" y="4194884"/>
          <a:ext cx="1131616" cy="396240"/>
        </p:xfrm>
        <a:graphic>
          <a:graphicData uri="http://schemas.openxmlformats.org/drawingml/2006/table">
            <a:tbl>
              <a:tblPr bandRow="1">
                <a:tableStyleId>{8A107856-5554-42FB-B03E-39F5DBC370BA}</a:tableStyleId>
              </a:tblPr>
              <a:tblGrid>
                <a:gridCol w="1131616">
                  <a:extLst>
                    <a:ext uri="{9D8B030D-6E8A-4147-A177-3AD203B41FA5}">
                      <a16:colId xmlns:a16="http://schemas.microsoft.com/office/drawing/2014/main" xmlns="" val="2111252096"/>
                    </a:ext>
                  </a:extLst>
                </a:gridCol>
              </a:tblGrid>
              <a:tr h="370840">
                <a:tc>
                  <a:txBody>
                    <a:bodyPr/>
                    <a:lstStyle/>
                    <a:p>
                      <a:pPr algn="ctr"/>
                      <a:r>
                        <a:rPr lang="es-ES" sz="2000" b="1" dirty="0" err="1"/>
                        <a:t>jeans</a:t>
                      </a:r>
                      <a:endParaRPr lang="es-ES" sz="2000" b="1" dirty="0"/>
                    </a:p>
                  </a:txBody>
                  <a:tcPr/>
                </a:tc>
                <a:extLst>
                  <a:ext uri="{0D108BD9-81ED-4DB2-BD59-A6C34878D82A}">
                    <a16:rowId xmlns:a16="http://schemas.microsoft.com/office/drawing/2014/main" xmlns="" val="1100165331"/>
                  </a:ext>
                </a:extLst>
              </a:tr>
            </a:tbl>
          </a:graphicData>
        </a:graphic>
      </p:graphicFrame>
      <p:graphicFrame>
        <p:nvGraphicFramePr>
          <p:cNvPr id="25" name="Tabla 24"/>
          <p:cNvGraphicFramePr>
            <a:graphicFrameLocks noGrp="1"/>
          </p:cNvGraphicFramePr>
          <p:nvPr>
            <p:extLst>
              <p:ext uri="{D42A27DB-BD31-4B8C-83A1-F6EECF244321}">
                <p14:modId xmlns:p14="http://schemas.microsoft.com/office/powerpoint/2010/main" val="1696124855"/>
              </p:ext>
            </p:extLst>
          </p:nvPr>
        </p:nvGraphicFramePr>
        <p:xfrm>
          <a:off x="10148960" y="4690228"/>
          <a:ext cx="1131616" cy="396240"/>
        </p:xfrm>
        <a:graphic>
          <a:graphicData uri="http://schemas.openxmlformats.org/drawingml/2006/table">
            <a:tbl>
              <a:tblPr bandRow="1">
                <a:tableStyleId>{8A107856-5554-42FB-B03E-39F5DBC370BA}</a:tableStyleId>
              </a:tblPr>
              <a:tblGrid>
                <a:gridCol w="1131616">
                  <a:extLst>
                    <a:ext uri="{9D8B030D-6E8A-4147-A177-3AD203B41FA5}">
                      <a16:colId xmlns:a16="http://schemas.microsoft.com/office/drawing/2014/main" xmlns="" val="2111252096"/>
                    </a:ext>
                  </a:extLst>
                </a:gridCol>
              </a:tblGrid>
              <a:tr h="370840">
                <a:tc>
                  <a:txBody>
                    <a:bodyPr/>
                    <a:lstStyle/>
                    <a:p>
                      <a:pPr algn="ctr"/>
                      <a:r>
                        <a:rPr lang="es-ES" sz="2000" b="1" dirty="0"/>
                        <a:t>buzo</a:t>
                      </a:r>
                    </a:p>
                  </a:txBody>
                  <a:tcPr/>
                </a:tc>
                <a:extLst>
                  <a:ext uri="{0D108BD9-81ED-4DB2-BD59-A6C34878D82A}">
                    <a16:rowId xmlns:a16="http://schemas.microsoft.com/office/drawing/2014/main" xmlns="" val="1100165331"/>
                  </a:ext>
                </a:extLst>
              </a:tr>
            </a:tbl>
          </a:graphicData>
        </a:graphic>
      </p:graphicFrame>
      <p:graphicFrame>
        <p:nvGraphicFramePr>
          <p:cNvPr id="26" name="Tabla 25"/>
          <p:cNvGraphicFramePr>
            <a:graphicFrameLocks noGrp="1"/>
          </p:cNvGraphicFramePr>
          <p:nvPr>
            <p:extLst>
              <p:ext uri="{D42A27DB-BD31-4B8C-83A1-F6EECF244321}">
                <p14:modId xmlns:p14="http://schemas.microsoft.com/office/powerpoint/2010/main" val="4083773656"/>
              </p:ext>
            </p:extLst>
          </p:nvPr>
        </p:nvGraphicFramePr>
        <p:xfrm>
          <a:off x="4288109" y="4738994"/>
          <a:ext cx="1131616" cy="396240"/>
        </p:xfrm>
        <a:graphic>
          <a:graphicData uri="http://schemas.openxmlformats.org/drawingml/2006/table">
            <a:tbl>
              <a:tblPr bandRow="1">
                <a:tableStyleId>{8A107856-5554-42FB-B03E-39F5DBC370BA}</a:tableStyleId>
              </a:tblPr>
              <a:tblGrid>
                <a:gridCol w="1131616">
                  <a:extLst>
                    <a:ext uri="{9D8B030D-6E8A-4147-A177-3AD203B41FA5}">
                      <a16:colId xmlns:a16="http://schemas.microsoft.com/office/drawing/2014/main" xmlns="" val="2111252096"/>
                    </a:ext>
                  </a:extLst>
                </a:gridCol>
              </a:tblGrid>
              <a:tr h="37084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ES" sz="2000" b="1" dirty="0"/>
                        <a:t>buzo</a:t>
                      </a:r>
                    </a:p>
                  </a:txBody>
                  <a:tcPr/>
                </a:tc>
                <a:extLst>
                  <a:ext uri="{0D108BD9-81ED-4DB2-BD59-A6C34878D82A}">
                    <a16:rowId xmlns:a16="http://schemas.microsoft.com/office/drawing/2014/main" xmlns="" val="1100165331"/>
                  </a:ext>
                </a:extLst>
              </a:tr>
            </a:tbl>
          </a:graphicData>
        </a:graphic>
      </p:graphicFrame>
    </p:spTree>
    <p:extLst>
      <p:ext uri="{BB962C8B-B14F-4D97-AF65-F5344CB8AC3E}">
        <p14:creationId xmlns:p14="http://schemas.microsoft.com/office/powerpoint/2010/main" val="28491187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623392" y="1650892"/>
            <a:ext cx="9361040" cy="584775"/>
          </a:xfrm>
          <a:prstGeom prst="rect">
            <a:avLst/>
          </a:prstGeom>
          <a:noFill/>
        </p:spPr>
        <p:txBody>
          <a:bodyPr wrap="square" rtlCol="0">
            <a:spAutoFit/>
          </a:bodyPr>
          <a:lstStyle>
            <a:defPPr>
              <a:defRPr lang="es-AR"/>
            </a:defPPr>
            <a:lvl1pPr>
              <a:defRPr sz="3200" b="1"/>
            </a:lvl1pPr>
          </a:lstStyle>
          <a:p>
            <a:r>
              <a:rPr lang="es-AR" dirty="0"/>
              <a:t>ESTRUCTURAS DE DATOS</a:t>
            </a:r>
            <a:endParaRPr lang="es-ES" dirty="0"/>
          </a:p>
        </p:txBody>
      </p:sp>
      <p:grpSp>
        <p:nvGrpSpPr>
          <p:cNvPr id="16" name="Grupo 15"/>
          <p:cNvGrpSpPr/>
          <p:nvPr/>
        </p:nvGrpSpPr>
        <p:grpSpPr>
          <a:xfrm>
            <a:off x="695400" y="2342268"/>
            <a:ext cx="1476164" cy="604495"/>
            <a:chOff x="0" y="1402752"/>
            <a:chExt cx="2808312" cy="1247220"/>
          </a:xfrm>
        </p:grpSpPr>
        <p:sp>
          <p:nvSpPr>
            <p:cNvPr id="17" name="Rectángulo redondeado 16"/>
            <p:cNvSpPr/>
            <p:nvPr/>
          </p:nvSpPr>
          <p:spPr>
            <a:xfrm>
              <a:off x="0" y="1402752"/>
              <a:ext cx="2808312" cy="1247220"/>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23" name="CuadroTexto 22"/>
            <p:cNvSpPr txBox="1"/>
            <p:nvPr/>
          </p:nvSpPr>
          <p:spPr>
            <a:xfrm>
              <a:off x="60884" y="1463636"/>
              <a:ext cx="2686544" cy="11254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s-AR" sz="3200" kern="1200" dirty="0"/>
                <a:t>Colas</a:t>
              </a:r>
              <a:endParaRPr lang="es-ES" sz="3200" kern="1200" dirty="0"/>
            </a:p>
          </p:txBody>
        </p:sp>
      </p:grpSp>
      <p:sp>
        <p:nvSpPr>
          <p:cNvPr id="2" name="CuadroTexto 1"/>
          <p:cNvSpPr txBox="1"/>
          <p:nvPr/>
        </p:nvSpPr>
        <p:spPr>
          <a:xfrm>
            <a:off x="4511824" y="2473432"/>
            <a:ext cx="6768752" cy="3785652"/>
          </a:xfrm>
          <a:prstGeom prst="rect">
            <a:avLst/>
          </a:prstGeom>
          <a:noFill/>
        </p:spPr>
        <p:txBody>
          <a:bodyPr wrap="square" rtlCol="0">
            <a:spAutoFit/>
          </a:bodyPr>
          <a:lstStyle/>
          <a:p>
            <a:pPr marL="285750" indent="-285750">
              <a:buFont typeface="Wingdings" panose="05000000000000000000" pitchFamily="2" charset="2"/>
              <a:buChar char="ü"/>
            </a:pPr>
            <a:r>
              <a:rPr lang="es-AR" sz="2400" dirty="0"/>
              <a:t>Se denominan también: FIFO -&gt; </a:t>
            </a:r>
            <a:r>
              <a:rPr lang="es-AR" sz="2400" dirty="0" err="1"/>
              <a:t>First</a:t>
            </a:r>
            <a:r>
              <a:rPr lang="es-AR" sz="2400" dirty="0"/>
              <a:t> In </a:t>
            </a:r>
            <a:r>
              <a:rPr lang="es-AR" sz="2400" dirty="0" err="1"/>
              <a:t>First</a:t>
            </a:r>
            <a:r>
              <a:rPr lang="es-AR" sz="2400" dirty="0"/>
              <a:t> </a:t>
            </a:r>
            <a:r>
              <a:rPr lang="es-AR" sz="2400" dirty="0" err="1"/>
              <a:t>Out</a:t>
            </a:r>
            <a:r>
              <a:rPr lang="es-AR" sz="2400" dirty="0"/>
              <a:t>), debido a que el primer elemento en entrar será también el primero en salir.</a:t>
            </a:r>
            <a:endParaRPr lang="es-ES" sz="2400" dirty="0"/>
          </a:p>
          <a:p>
            <a:pPr marL="285750" indent="-285750">
              <a:buFont typeface="Wingdings" panose="05000000000000000000" pitchFamily="2" charset="2"/>
              <a:buChar char="ü"/>
            </a:pPr>
            <a:r>
              <a:rPr lang="es-AR" sz="2400" dirty="0"/>
              <a:t>Las operaciones básicas de las pilas son dos:</a:t>
            </a:r>
            <a:br>
              <a:rPr lang="es-AR" sz="2400" dirty="0"/>
            </a:br>
            <a:endParaRPr lang="es-AR" sz="2400" dirty="0"/>
          </a:p>
          <a:p>
            <a:pPr marL="800100" lvl="1" indent="-342900">
              <a:buFont typeface="Arial" panose="020B0604020202020204" pitchFamily="34" charset="0"/>
              <a:buChar char="•"/>
            </a:pPr>
            <a:r>
              <a:rPr lang="es-AR" sz="2400" dirty="0"/>
              <a:t>ENCOLAR (PUSH, agregar) se realiza por un extremo.</a:t>
            </a:r>
            <a:br>
              <a:rPr lang="es-AR" sz="2400" dirty="0"/>
            </a:br>
            <a:endParaRPr lang="es-AR" sz="2400" dirty="0"/>
          </a:p>
          <a:p>
            <a:pPr marL="800100" lvl="1" indent="-342900">
              <a:buFont typeface="Arial" panose="020B0604020202020204" pitchFamily="34" charset="0"/>
              <a:buChar char="•"/>
            </a:pPr>
            <a:r>
              <a:rPr lang="es-AR" sz="2400" dirty="0"/>
              <a:t>DESENCOLAR (POP, extraer) se realiza por el otro extremo.</a:t>
            </a:r>
          </a:p>
        </p:txBody>
      </p:sp>
      <p:graphicFrame>
        <p:nvGraphicFramePr>
          <p:cNvPr id="24" name="Tabla 23"/>
          <p:cNvGraphicFramePr>
            <a:graphicFrameLocks noGrp="1"/>
          </p:cNvGraphicFramePr>
          <p:nvPr>
            <p:extLst>
              <p:ext uri="{D42A27DB-BD31-4B8C-83A1-F6EECF244321}">
                <p14:modId xmlns:p14="http://schemas.microsoft.com/office/powerpoint/2010/main" val="1609619978"/>
              </p:ext>
            </p:extLst>
          </p:nvPr>
        </p:nvGraphicFramePr>
        <p:xfrm>
          <a:off x="1017632" y="3473497"/>
          <a:ext cx="2847095" cy="396240"/>
        </p:xfrm>
        <a:graphic>
          <a:graphicData uri="http://schemas.openxmlformats.org/drawingml/2006/table">
            <a:tbl>
              <a:tblPr firstRow="1" bandRow="1">
                <a:tableStyleId>{F5AB1C69-6EDB-4FF4-983F-18BD219EF322}</a:tableStyleId>
              </a:tblPr>
              <a:tblGrid>
                <a:gridCol w="569419">
                  <a:extLst>
                    <a:ext uri="{9D8B030D-6E8A-4147-A177-3AD203B41FA5}">
                      <a16:colId xmlns:a16="http://schemas.microsoft.com/office/drawing/2014/main" xmlns="" val="1985092339"/>
                    </a:ext>
                  </a:extLst>
                </a:gridCol>
                <a:gridCol w="569419">
                  <a:extLst>
                    <a:ext uri="{9D8B030D-6E8A-4147-A177-3AD203B41FA5}">
                      <a16:colId xmlns:a16="http://schemas.microsoft.com/office/drawing/2014/main" xmlns="" val="1440030050"/>
                    </a:ext>
                  </a:extLst>
                </a:gridCol>
                <a:gridCol w="569419">
                  <a:extLst>
                    <a:ext uri="{9D8B030D-6E8A-4147-A177-3AD203B41FA5}">
                      <a16:colId xmlns:a16="http://schemas.microsoft.com/office/drawing/2014/main" xmlns="" val="1163542989"/>
                    </a:ext>
                  </a:extLst>
                </a:gridCol>
                <a:gridCol w="569419">
                  <a:extLst>
                    <a:ext uri="{9D8B030D-6E8A-4147-A177-3AD203B41FA5}">
                      <a16:colId xmlns:a16="http://schemas.microsoft.com/office/drawing/2014/main" xmlns="" val="2931322314"/>
                    </a:ext>
                  </a:extLst>
                </a:gridCol>
                <a:gridCol w="569419">
                  <a:extLst>
                    <a:ext uri="{9D8B030D-6E8A-4147-A177-3AD203B41FA5}">
                      <a16:colId xmlns:a16="http://schemas.microsoft.com/office/drawing/2014/main" xmlns="" val="333675160"/>
                    </a:ext>
                  </a:extLst>
                </a:gridCol>
              </a:tblGrid>
              <a:tr h="370840">
                <a:tc>
                  <a:txBody>
                    <a:bodyPr/>
                    <a:lstStyle/>
                    <a:p>
                      <a:pPr algn="ctr"/>
                      <a:r>
                        <a:rPr lang="es-ES" sz="2000" dirty="0">
                          <a:solidFill>
                            <a:schemeClr val="tx1"/>
                          </a:solidFill>
                        </a:rPr>
                        <a:t>1</a:t>
                      </a:r>
                    </a:p>
                  </a:txBody>
                  <a:tcPr/>
                </a:tc>
                <a:tc>
                  <a:txBody>
                    <a:bodyPr/>
                    <a:lstStyle/>
                    <a:p>
                      <a:pPr algn="ctr"/>
                      <a:r>
                        <a:rPr lang="es-ES" sz="2000" dirty="0">
                          <a:solidFill>
                            <a:schemeClr val="tx1"/>
                          </a:solidFill>
                        </a:rPr>
                        <a:t>2</a:t>
                      </a:r>
                    </a:p>
                  </a:txBody>
                  <a:tcPr/>
                </a:tc>
                <a:tc>
                  <a:txBody>
                    <a:bodyPr/>
                    <a:lstStyle/>
                    <a:p>
                      <a:pPr algn="ctr"/>
                      <a:r>
                        <a:rPr lang="es-ES" sz="2000" dirty="0">
                          <a:solidFill>
                            <a:schemeClr val="tx1"/>
                          </a:solidFill>
                        </a:rPr>
                        <a:t>3</a:t>
                      </a:r>
                    </a:p>
                  </a:txBody>
                  <a:tcPr/>
                </a:tc>
                <a:tc>
                  <a:txBody>
                    <a:bodyPr/>
                    <a:lstStyle/>
                    <a:p>
                      <a:pPr algn="ctr"/>
                      <a:r>
                        <a:rPr lang="es-ES" sz="2000" dirty="0">
                          <a:solidFill>
                            <a:schemeClr val="tx1"/>
                          </a:solidFill>
                        </a:rPr>
                        <a:t>4</a:t>
                      </a:r>
                    </a:p>
                  </a:txBody>
                  <a:tcPr/>
                </a:tc>
                <a:tc>
                  <a:txBody>
                    <a:bodyPr/>
                    <a:lstStyle/>
                    <a:p>
                      <a:pPr algn="ctr"/>
                      <a:r>
                        <a:rPr lang="es-ES" sz="2000" dirty="0">
                          <a:solidFill>
                            <a:schemeClr val="tx1"/>
                          </a:solidFill>
                        </a:rPr>
                        <a:t>5</a:t>
                      </a:r>
                    </a:p>
                  </a:txBody>
                  <a:tcPr/>
                </a:tc>
                <a:extLst>
                  <a:ext uri="{0D108BD9-81ED-4DB2-BD59-A6C34878D82A}">
                    <a16:rowId xmlns:a16="http://schemas.microsoft.com/office/drawing/2014/main" xmlns="" val="2615676108"/>
                  </a:ext>
                </a:extLst>
              </a:tr>
            </a:tbl>
          </a:graphicData>
        </a:graphic>
      </p:graphicFrame>
      <p:cxnSp>
        <p:nvCxnSpPr>
          <p:cNvPr id="27" name="Conector recto de flecha 26"/>
          <p:cNvCxnSpPr/>
          <p:nvPr/>
        </p:nvCxnSpPr>
        <p:spPr>
          <a:xfrm flipH="1" flipV="1">
            <a:off x="3719737" y="3869737"/>
            <a:ext cx="1296145" cy="682976"/>
          </a:xfrm>
          <a:prstGeom prst="straightConnector1">
            <a:avLst/>
          </a:prstGeom>
          <a:ln w="57150">
            <a:tailEnd type="triangle"/>
          </a:ln>
        </p:spPr>
        <p:style>
          <a:lnRef idx="1">
            <a:schemeClr val="accent3"/>
          </a:lnRef>
          <a:fillRef idx="0">
            <a:schemeClr val="accent3"/>
          </a:fillRef>
          <a:effectRef idx="0">
            <a:schemeClr val="accent3"/>
          </a:effectRef>
          <a:fontRef idx="minor">
            <a:schemeClr val="tx1"/>
          </a:fontRef>
        </p:style>
      </p:cxnSp>
      <p:cxnSp>
        <p:nvCxnSpPr>
          <p:cNvPr id="28" name="Conector recto de flecha 27"/>
          <p:cNvCxnSpPr/>
          <p:nvPr/>
        </p:nvCxnSpPr>
        <p:spPr>
          <a:xfrm flipH="1" flipV="1">
            <a:off x="1271464" y="3863402"/>
            <a:ext cx="3744418" cy="1725838"/>
          </a:xfrm>
          <a:prstGeom prst="straightConnector1">
            <a:avLst/>
          </a:prstGeom>
          <a:ln w="57150">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1305784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623392" y="1650892"/>
            <a:ext cx="9361040" cy="584775"/>
          </a:xfrm>
          <a:prstGeom prst="rect">
            <a:avLst/>
          </a:prstGeom>
          <a:noFill/>
        </p:spPr>
        <p:txBody>
          <a:bodyPr wrap="square" rtlCol="0">
            <a:spAutoFit/>
          </a:bodyPr>
          <a:lstStyle>
            <a:defPPr>
              <a:defRPr lang="es-AR"/>
            </a:defPPr>
            <a:lvl1pPr>
              <a:defRPr sz="3200" b="1"/>
            </a:lvl1pPr>
          </a:lstStyle>
          <a:p>
            <a:r>
              <a:rPr lang="es-AR" dirty="0"/>
              <a:t>ESTRUCTURAS DE DATOS</a:t>
            </a:r>
            <a:endParaRPr lang="es-ES" dirty="0"/>
          </a:p>
        </p:txBody>
      </p:sp>
      <p:grpSp>
        <p:nvGrpSpPr>
          <p:cNvPr id="16" name="Grupo 15"/>
          <p:cNvGrpSpPr/>
          <p:nvPr/>
        </p:nvGrpSpPr>
        <p:grpSpPr>
          <a:xfrm>
            <a:off x="695400" y="2342268"/>
            <a:ext cx="1476164" cy="604495"/>
            <a:chOff x="0" y="1402752"/>
            <a:chExt cx="2808312" cy="1247220"/>
          </a:xfrm>
        </p:grpSpPr>
        <p:sp>
          <p:nvSpPr>
            <p:cNvPr id="17" name="Rectángulo redondeado 16"/>
            <p:cNvSpPr/>
            <p:nvPr/>
          </p:nvSpPr>
          <p:spPr>
            <a:xfrm>
              <a:off x="0" y="1402752"/>
              <a:ext cx="2808312" cy="1247220"/>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23" name="CuadroTexto 22"/>
            <p:cNvSpPr txBox="1"/>
            <p:nvPr/>
          </p:nvSpPr>
          <p:spPr>
            <a:xfrm>
              <a:off x="60884" y="1463636"/>
              <a:ext cx="2686544" cy="11254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s-AR" sz="3200" kern="1200" dirty="0"/>
                <a:t>Colas</a:t>
              </a:r>
              <a:endParaRPr lang="es-ES" sz="3200" kern="1200" dirty="0"/>
            </a:p>
          </p:txBody>
        </p:sp>
      </p:grpSp>
      <p:sp>
        <p:nvSpPr>
          <p:cNvPr id="12" name="CuadroTexto 11"/>
          <p:cNvSpPr txBox="1"/>
          <p:nvPr/>
        </p:nvSpPr>
        <p:spPr>
          <a:xfrm>
            <a:off x="5047885" y="2760651"/>
            <a:ext cx="7344816" cy="2812886"/>
          </a:xfrm>
          <a:prstGeom prst="rect">
            <a:avLst/>
          </a:prstGeom>
          <a:noFill/>
        </p:spPr>
        <p:txBody>
          <a:bodyPr wrap="square" rtlCol="0">
            <a:spAutoFit/>
          </a:bodyPr>
          <a:lstStyle/>
          <a:p>
            <a:pPr>
              <a:lnSpc>
                <a:spcPct val="150000"/>
              </a:lnSpc>
            </a:pPr>
            <a:r>
              <a:rPr lang="es-ES" sz="2000" b="1" dirty="0">
                <a:latin typeface="Consolas" panose="020B0609020204030204" pitchFamily="49" charset="0"/>
              </a:rPr>
              <a:t>INICIO</a:t>
            </a:r>
          </a:p>
          <a:p>
            <a:pPr>
              <a:lnSpc>
                <a:spcPct val="150000"/>
              </a:lnSpc>
            </a:pPr>
            <a:r>
              <a:rPr lang="es-ES" sz="2000" b="1" dirty="0">
                <a:latin typeface="Consolas" panose="020B0609020204030204" pitchFamily="49" charset="0"/>
              </a:rPr>
              <a:t>COLA </a:t>
            </a:r>
            <a:r>
              <a:rPr lang="es-ES" sz="2000" b="1" dirty="0" err="1">
                <a:latin typeface="Consolas" panose="020B0609020204030204" pitchFamily="49" charset="0"/>
              </a:rPr>
              <a:t>cajaDelSupermercado</a:t>
            </a:r>
            <a:endParaRPr lang="es-ES" sz="2000" b="1" dirty="0">
              <a:latin typeface="Consolas" panose="020B0609020204030204" pitchFamily="49" charset="0"/>
            </a:endParaRPr>
          </a:p>
          <a:p>
            <a:pPr>
              <a:lnSpc>
                <a:spcPct val="150000"/>
              </a:lnSpc>
            </a:pPr>
            <a:r>
              <a:rPr lang="es-ES" sz="2000" b="1" dirty="0">
                <a:latin typeface="Consolas" panose="020B0609020204030204" pitchFamily="49" charset="0"/>
              </a:rPr>
              <a:t>	ENCOLAR (</a:t>
            </a:r>
            <a:r>
              <a:rPr lang="es-ES" sz="2000" b="1" dirty="0" err="1">
                <a:latin typeface="Consolas" panose="020B0609020204030204" pitchFamily="49" charset="0"/>
              </a:rPr>
              <a:t>cajaDelSupermercado</a:t>
            </a:r>
            <a:r>
              <a:rPr lang="es-ES" sz="2000" b="1" dirty="0">
                <a:latin typeface="Consolas" panose="020B0609020204030204" pitchFamily="49" charset="0"/>
              </a:rPr>
              <a:t>, “Judith”)</a:t>
            </a:r>
          </a:p>
          <a:p>
            <a:pPr>
              <a:lnSpc>
                <a:spcPct val="150000"/>
              </a:lnSpc>
            </a:pPr>
            <a:r>
              <a:rPr lang="es-ES" sz="2000" b="1" dirty="0">
                <a:latin typeface="Consolas" panose="020B0609020204030204" pitchFamily="49" charset="0"/>
              </a:rPr>
              <a:t>	ENCOLAR (</a:t>
            </a:r>
            <a:r>
              <a:rPr lang="es-ES" sz="2000" b="1" dirty="0" err="1">
                <a:latin typeface="Consolas" panose="020B0609020204030204" pitchFamily="49" charset="0"/>
              </a:rPr>
              <a:t>cajaDelSupermercado</a:t>
            </a:r>
            <a:r>
              <a:rPr lang="es-ES" sz="2000" b="1" dirty="0">
                <a:latin typeface="Consolas" panose="020B0609020204030204" pitchFamily="49" charset="0"/>
              </a:rPr>
              <a:t>, “Candelaria”)</a:t>
            </a:r>
          </a:p>
          <a:p>
            <a:pPr>
              <a:lnSpc>
                <a:spcPct val="150000"/>
              </a:lnSpc>
            </a:pPr>
            <a:r>
              <a:rPr lang="es-ES" sz="2000" b="1" dirty="0">
                <a:latin typeface="Consolas" panose="020B0609020204030204" pitchFamily="49" charset="0"/>
              </a:rPr>
              <a:t>	ENCOLAR (</a:t>
            </a:r>
            <a:r>
              <a:rPr lang="es-ES" sz="2000" b="1" dirty="0" err="1">
                <a:latin typeface="Consolas" panose="020B0609020204030204" pitchFamily="49" charset="0"/>
              </a:rPr>
              <a:t>cajaDelSupermercado</a:t>
            </a:r>
            <a:r>
              <a:rPr lang="es-ES" sz="2000" b="1" dirty="0">
                <a:latin typeface="Consolas" panose="020B0609020204030204" pitchFamily="49" charset="0"/>
              </a:rPr>
              <a:t>, “Joaquín”)</a:t>
            </a:r>
          </a:p>
          <a:p>
            <a:pPr>
              <a:lnSpc>
                <a:spcPct val="150000"/>
              </a:lnSpc>
            </a:pPr>
            <a:r>
              <a:rPr lang="es-AR" sz="2000" b="1" dirty="0">
                <a:latin typeface="Consolas" panose="020B0609020204030204" pitchFamily="49" charset="0"/>
              </a:rPr>
              <a:t>FIN</a:t>
            </a:r>
            <a:endParaRPr lang="es-ES" sz="2000" b="1" dirty="0">
              <a:latin typeface="Consolas" panose="020B0609020204030204" pitchFamily="49" charset="0"/>
            </a:endParaRPr>
          </a:p>
        </p:txBody>
      </p:sp>
      <p:graphicFrame>
        <p:nvGraphicFramePr>
          <p:cNvPr id="4" name="Tabla 3"/>
          <p:cNvGraphicFramePr>
            <a:graphicFrameLocks noGrp="1"/>
          </p:cNvGraphicFramePr>
          <p:nvPr>
            <p:extLst>
              <p:ext uri="{D42A27DB-BD31-4B8C-83A1-F6EECF244321}">
                <p14:modId xmlns:p14="http://schemas.microsoft.com/office/powerpoint/2010/main" val="4220548107"/>
              </p:ext>
            </p:extLst>
          </p:nvPr>
        </p:nvGraphicFramePr>
        <p:xfrm>
          <a:off x="336713" y="3211118"/>
          <a:ext cx="1560174" cy="649365"/>
        </p:xfrm>
        <a:graphic>
          <a:graphicData uri="http://schemas.openxmlformats.org/drawingml/2006/table">
            <a:tbl>
              <a:tblPr firstRow="1" bandRow="1">
                <a:tableStyleId>{F5AB1C69-6EDB-4FF4-983F-18BD219EF322}</a:tableStyleId>
              </a:tblPr>
              <a:tblGrid>
                <a:gridCol w="1560174">
                  <a:extLst>
                    <a:ext uri="{9D8B030D-6E8A-4147-A177-3AD203B41FA5}">
                      <a16:colId xmlns:a16="http://schemas.microsoft.com/office/drawing/2014/main" xmlns="" val="2627533912"/>
                    </a:ext>
                  </a:extLst>
                </a:gridCol>
              </a:tblGrid>
              <a:tr h="649365">
                <a:tc>
                  <a:txBody>
                    <a:bodyPr/>
                    <a:lstStyle/>
                    <a:p>
                      <a:pPr algn="ctr"/>
                      <a:r>
                        <a:rPr lang="es-ES" sz="2400" dirty="0">
                          <a:solidFill>
                            <a:schemeClr val="tx1"/>
                          </a:solidFill>
                        </a:rPr>
                        <a:t>Judith</a:t>
                      </a:r>
                    </a:p>
                  </a:txBody>
                  <a:tcPr anchor="ctr"/>
                </a:tc>
                <a:extLst>
                  <a:ext uri="{0D108BD9-81ED-4DB2-BD59-A6C34878D82A}">
                    <a16:rowId xmlns:a16="http://schemas.microsoft.com/office/drawing/2014/main" xmlns="" val="1825286392"/>
                  </a:ext>
                </a:extLst>
              </a:tr>
            </a:tbl>
          </a:graphicData>
        </a:graphic>
      </p:graphicFrame>
      <p:graphicFrame>
        <p:nvGraphicFramePr>
          <p:cNvPr id="14" name="Tabla 13"/>
          <p:cNvGraphicFramePr>
            <a:graphicFrameLocks noGrp="1"/>
          </p:cNvGraphicFramePr>
          <p:nvPr>
            <p:extLst>
              <p:ext uri="{D42A27DB-BD31-4B8C-83A1-F6EECF244321}">
                <p14:modId xmlns:p14="http://schemas.microsoft.com/office/powerpoint/2010/main" val="835709661"/>
              </p:ext>
            </p:extLst>
          </p:nvPr>
        </p:nvGraphicFramePr>
        <p:xfrm>
          <a:off x="335360" y="4007681"/>
          <a:ext cx="3120348" cy="649365"/>
        </p:xfrm>
        <a:graphic>
          <a:graphicData uri="http://schemas.openxmlformats.org/drawingml/2006/table">
            <a:tbl>
              <a:tblPr firstRow="1" bandRow="1">
                <a:tableStyleId>{F5AB1C69-6EDB-4FF4-983F-18BD219EF322}</a:tableStyleId>
              </a:tblPr>
              <a:tblGrid>
                <a:gridCol w="1560174">
                  <a:extLst>
                    <a:ext uri="{9D8B030D-6E8A-4147-A177-3AD203B41FA5}">
                      <a16:colId xmlns:a16="http://schemas.microsoft.com/office/drawing/2014/main" xmlns="" val="2627533912"/>
                    </a:ext>
                  </a:extLst>
                </a:gridCol>
                <a:gridCol w="1560174">
                  <a:extLst>
                    <a:ext uri="{9D8B030D-6E8A-4147-A177-3AD203B41FA5}">
                      <a16:colId xmlns:a16="http://schemas.microsoft.com/office/drawing/2014/main" xmlns="" val="452351694"/>
                    </a:ext>
                  </a:extLst>
                </a:gridCol>
              </a:tblGrid>
              <a:tr h="649365">
                <a:tc>
                  <a:txBody>
                    <a:bodyPr/>
                    <a:lstStyle/>
                    <a:p>
                      <a:pPr algn="ctr"/>
                      <a:r>
                        <a:rPr lang="es-ES" sz="2400" dirty="0">
                          <a:solidFill>
                            <a:schemeClr val="tx1"/>
                          </a:solidFill>
                        </a:rPr>
                        <a:t>Judith</a:t>
                      </a:r>
                    </a:p>
                  </a:txBody>
                  <a:tcPr anchor="ctr"/>
                </a:tc>
                <a:tc>
                  <a:txBody>
                    <a:bodyPr/>
                    <a:lstStyle/>
                    <a:p>
                      <a:pPr algn="ctr"/>
                      <a:r>
                        <a:rPr lang="es-ES" sz="2400" dirty="0">
                          <a:solidFill>
                            <a:schemeClr val="tx1"/>
                          </a:solidFill>
                        </a:rPr>
                        <a:t>Candelaria</a:t>
                      </a:r>
                    </a:p>
                  </a:txBody>
                  <a:tcPr anchor="ctr"/>
                </a:tc>
                <a:extLst>
                  <a:ext uri="{0D108BD9-81ED-4DB2-BD59-A6C34878D82A}">
                    <a16:rowId xmlns:a16="http://schemas.microsoft.com/office/drawing/2014/main" xmlns="" val="1825286392"/>
                  </a:ext>
                </a:extLst>
              </a:tr>
            </a:tbl>
          </a:graphicData>
        </a:graphic>
      </p:graphicFrame>
      <p:graphicFrame>
        <p:nvGraphicFramePr>
          <p:cNvPr id="15" name="Tabla 14"/>
          <p:cNvGraphicFramePr>
            <a:graphicFrameLocks noGrp="1"/>
          </p:cNvGraphicFramePr>
          <p:nvPr>
            <p:extLst>
              <p:ext uri="{D42A27DB-BD31-4B8C-83A1-F6EECF244321}">
                <p14:modId xmlns:p14="http://schemas.microsoft.com/office/powerpoint/2010/main" val="3558495111"/>
              </p:ext>
            </p:extLst>
          </p:nvPr>
        </p:nvGraphicFramePr>
        <p:xfrm>
          <a:off x="335360" y="4889388"/>
          <a:ext cx="4680522" cy="649365"/>
        </p:xfrm>
        <a:graphic>
          <a:graphicData uri="http://schemas.openxmlformats.org/drawingml/2006/table">
            <a:tbl>
              <a:tblPr firstRow="1" bandRow="1">
                <a:tableStyleId>{F5AB1C69-6EDB-4FF4-983F-18BD219EF322}</a:tableStyleId>
              </a:tblPr>
              <a:tblGrid>
                <a:gridCol w="1560174">
                  <a:extLst>
                    <a:ext uri="{9D8B030D-6E8A-4147-A177-3AD203B41FA5}">
                      <a16:colId xmlns:a16="http://schemas.microsoft.com/office/drawing/2014/main" xmlns="" val="2627533912"/>
                    </a:ext>
                  </a:extLst>
                </a:gridCol>
                <a:gridCol w="1560174">
                  <a:extLst>
                    <a:ext uri="{9D8B030D-6E8A-4147-A177-3AD203B41FA5}">
                      <a16:colId xmlns:a16="http://schemas.microsoft.com/office/drawing/2014/main" xmlns="" val="452351694"/>
                    </a:ext>
                  </a:extLst>
                </a:gridCol>
                <a:gridCol w="1560174">
                  <a:extLst>
                    <a:ext uri="{9D8B030D-6E8A-4147-A177-3AD203B41FA5}">
                      <a16:colId xmlns:a16="http://schemas.microsoft.com/office/drawing/2014/main" xmlns="" val="1766310343"/>
                    </a:ext>
                  </a:extLst>
                </a:gridCol>
              </a:tblGrid>
              <a:tr h="649365">
                <a:tc>
                  <a:txBody>
                    <a:bodyPr/>
                    <a:lstStyle/>
                    <a:p>
                      <a:pPr algn="ctr"/>
                      <a:r>
                        <a:rPr lang="es-ES" sz="2400" dirty="0">
                          <a:solidFill>
                            <a:schemeClr val="tx1"/>
                          </a:solidFill>
                        </a:rPr>
                        <a:t>Judith</a:t>
                      </a:r>
                    </a:p>
                  </a:txBody>
                  <a:tcPr anchor="ctr"/>
                </a:tc>
                <a:tc>
                  <a:txBody>
                    <a:bodyPr/>
                    <a:lstStyle/>
                    <a:p>
                      <a:pPr algn="ctr"/>
                      <a:r>
                        <a:rPr lang="es-ES" sz="2400" dirty="0">
                          <a:solidFill>
                            <a:schemeClr val="tx1"/>
                          </a:solidFill>
                        </a:rPr>
                        <a:t>Candelaria</a:t>
                      </a:r>
                    </a:p>
                  </a:txBody>
                  <a:tcPr anchor="ctr"/>
                </a:tc>
                <a:tc>
                  <a:txBody>
                    <a:bodyPr/>
                    <a:lstStyle/>
                    <a:p>
                      <a:pPr algn="ctr"/>
                      <a:r>
                        <a:rPr lang="es-ES" sz="2400" dirty="0">
                          <a:solidFill>
                            <a:schemeClr val="tx1"/>
                          </a:solidFill>
                        </a:rPr>
                        <a:t>Joaquín</a:t>
                      </a:r>
                    </a:p>
                  </a:txBody>
                  <a:tcPr anchor="ctr"/>
                </a:tc>
                <a:extLst>
                  <a:ext uri="{0D108BD9-81ED-4DB2-BD59-A6C34878D82A}">
                    <a16:rowId xmlns:a16="http://schemas.microsoft.com/office/drawing/2014/main" xmlns="" val="1825286392"/>
                  </a:ext>
                </a:extLst>
              </a:tr>
            </a:tbl>
          </a:graphicData>
        </a:graphic>
      </p:graphicFrame>
    </p:spTree>
    <p:extLst>
      <p:ext uri="{BB962C8B-B14F-4D97-AF65-F5344CB8AC3E}">
        <p14:creationId xmlns:p14="http://schemas.microsoft.com/office/powerpoint/2010/main" val="33344005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1534941" y="1123919"/>
            <a:ext cx="9000000" cy="430887"/>
          </a:xfrm>
        </p:spPr>
        <p:txBody>
          <a:bodyPr/>
          <a:lstStyle/>
          <a:p>
            <a:r>
              <a:rPr lang="es-AR" dirty="0"/>
              <a:t>Introducción</a:t>
            </a:r>
          </a:p>
        </p:txBody>
      </p:sp>
      <p:sp>
        <p:nvSpPr>
          <p:cNvPr id="4" name="Marcador de texto 3"/>
          <p:cNvSpPr>
            <a:spLocks noGrp="1"/>
          </p:cNvSpPr>
          <p:nvPr>
            <p:ph type="body" idx="1"/>
          </p:nvPr>
        </p:nvSpPr>
        <p:spPr/>
        <p:txBody>
          <a:bodyPr>
            <a:normAutofit/>
          </a:bodyPr>
          <a:lstStyle/>
          <a:p>
            <a:pPr algn="ctr"/>
            <a:r>
              <a:rPr lang="es-ES" sz="2400" b="1" dirty="0"/>
              <a:t>SIGLO XVIII</a:t>
            </a:r>
          </a:p>
        </p:txBody>
      </p:sp>
      <p:pic>
        <p:nvPicPr>
          <p:cNvPr id="13" name="Marcador de contenido 1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22422" y="2780928"/>
            <a:ext cx="4844418" cy="3633312"/>
          </a:xfrm>
          <a:ln w="76200">
            <a:solidFill>
              <a:schemeClr val="accent3">
                <a:lumMod val="75000"/>
              </a:schemeClr>
            </a:solidFill>
          </a:ln>
        </p:spPr>
      </p:pic>
      <p:sp>
        <p:nvSpPr>
          <p:cNvPr id="6" name="Marcador de texto 5"/>
          <p:cNvSpPr>
            <a:spLocks noGrp="1"/>
          </p:cNvSpPr>
          <p:nvPr>
            <p:ph type="body" sz="quarter" idx="3"/>
          </p:nvPr>
        </p:nvSpPr>
        <p:spPr/>
        <p:txBody>
          <a:bodyPr>
            <a:normAutofit/>
          </a:bodyPr>
          <a:lstStyle/>
          <a:p>
            <a:pPr algn="ctr"/>
            <a:r>
              <a:rPr lang="es-ES" sz="2400" b="1" dirty="0"/>
              <a:t>SIGLO XIX</a:t>
            </a:r>
          </a:p>
        </p:txBody>
      </p:sp>
      <p:pic>
        <p:nvPicPr>
          <p:cNvPr id="16" name="Marcador de contenido 15"/>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034941" y="2780928"/>
            <a:ext cx="5404541" cy="3633312"/>
          </a:xfrm>
          <a:ln w="76200">
            <a:solidFill>
              <a:schemeClr val="accent3">
                <a:lumMod val="75000"/>
              </a:schemeClr>
            </a:solidFill>
          </a:ln>
        </p:spPr>
      </p:pic>
    </p:spTree>
    <p:extLst>
      <p:ext uri="{BB962C8B-B14F-4D97-AF65-F5344CB8AC3E}">
        <p14:creationId xmlns:p14="http://schemas.microsoft.com/office/powerpoint/2010/main" val="6652364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623392" y="1650892"/>
            <a:ext cx="9361040" cy="584775"/>
          </a:xfrm>
          <a:prstGeom prst="rect">
            <a:avLst/>
          </a:prstGeom>
          <a:noFill/>
        </p:spPr>
        <p:txBody>
          <a:bodyPr wrap="square" rtlCol="0">
            <a:spAutoFit/>
          </a:bodyPr>
          <a:lstStyle>
            <a:defPPr>
              <a:defRPr lang="es-AR"/>
            </a:defPPr>
            <a:lvl1pPr>
              <a:defRPr sz="3200" b="1"/>
            </a:lvl1pPr>
          </a:lstStyle>
          <a:p>
            <a:r>
              <a:rPr lang="es-AR" dirty="0"/>
              <a:t>ESTRUCTURAS DE DATOS</a:t>
            </a:r>
            <a:endParaRPr lang="es-ES" dirty="0"/>
          </a:p>
        </p:txBody>
      </p:sp>
      <p:grpSp>
        <p:nvGrpSpPr>
          <p:cNvPr id="16" name="Grupo 15"/>
          <p:cNvGrpSpPr/>
          <p:nvPr/>
        </p:nvGrpSpPr>
        <p:grpSpPr>
          <a:xfrm>
            <a:off x="695400" y="2342268"/>
            <a:ext cx="1476164" cy="604495"/>
            <a:chOff x="0" y="1402752"/>
            <a:chExt cx="2808312" cy="1247220"/>
          </a:xfrm>
        </p:grpSpPr>
        <p:sp>
          <p:nvSpPr>
            <p:cNvPr id="17" name="Rectángulo redondeado 16"/>
            <p:cNvSpPr/>
            <p:nvPr/>
          </p:nvSpPr>
          <p:spPr>
            <a:xfrm>
              <a:off x="0" y="1402752"/>
              <a:ext cx="2808312" cy="1247220"/>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23" name="CuadroTexto 22"/>
            <p:cNvSpPr txBox="1"/>
            <p:nvPr/>
          </p:nvSpPr>
          <p:spPr>
            <a:xfrm>
              <a:off x="60884" y="1463636"/>
              <a:ext cx="2686544" cy="11254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s-AR" sz="3200" kern="1200" dirty="0"/>
                <a:t>Colas</a:t>
              </a:r>
              <a:endParaRPr lang="es-ES" sz="3200" kern="1200" dirty="0"/>
            </a:p>
          </p:txBody>
        </p:sp>
      </p:grpSp>
      <p:sp>
        <p:nvSpPr>
          <p:cNvPr id="18" name="Rectángulo 17"/>
          <p:cNvSpPr/>
          <p:nvPr/>
        </p:nvSpPr>
        <p:spPr>
          <a:xfrm>
            <a:off x="5447928" y="2491030"/>
            <a:ext cx="6888088" cy="3323987"/>
          </a:xfrm>
          <a:prstGeom prst="rect">
            <a:avLst/>
          </a:prstGeom>
          <a:noFill/>
        </p:spPr>
        <p:txBody>
          <a:bodyPr wrap="square" rtlCol="0">
            <a:spAutoFit/>
          </a:bodyPr>
          <a:lstStyle/>
          <a:p>
            <a:pPr>
              <a:lnSpc>
                <a:spcPct val="150000"/>
              </a:lnSpc>
            </a:pPr>
            <a:r>
              <a:rPr lang="es-ES" sz="2000" b="1" dirty="0">
                <a:latin typeface="Consolas" panose="020B0609020204030204" pitchFamily="49" charset="0"/>
              </a:rPr>
              <a:t>INICIO</a:t>
            </a:r>
          </a:p>
          <a:p>
            <a:pPr>
              <a:lnSpc>
                <a:spcPct val="150000"/>
              </a:lnSpc>
            </a:pPr>
            <a:r>
              <a:rPr lang="es-ES" sz="2000" b="1" dirty="0">
                <a:latin typeface="Consolas" panose="020B0609020204030204" pitchFamily="49" charset="0"/>
              </a:rPr>
              <a:t>COLA </a:t>
            </a:r>
            <a:r>
              <a:rPr lang="es-ES" sz="2000" b="1" dirty="0" err="1">
                <a:latin typeface="Consolas" panose="020B0609020204030204" pitchFamily="49" charset="0"/>
              </a:rPr>
              <a:t>cajaDelSupermercado</a:t>
            </a:r>
            <a:endParaRPr lang="es-ES" sz="2000" b="1" dirty="0">
              <a:latin typeface="Consolas" panose="020B0609020204030204" pitchFamily="49" charset="0"/>
            </a:endParaRPr>
          </a:p>
          <a:p>
            <a:pPr>
              <a:lnSpc>
                <a:spcPct val="150000"/>
              </a:lnSpc>
            </a:pPr>
            <a:r>
              <a:rPr lang="es-AR" sz="2000" b="1" dirty="0">
                <a:latin typeface="Consolas" panose="020B0609020204030204" pitchFamily="49" charset="0"/>
              </a:rPr>
              <a:t>	DESENCOLAR(</a:t>
            </a:r>
            <a:r>
              <a:rPr lang="es-AR" sz="2000" b="1" dirty="0" err="1">
                <a:latin typeface="Consolas" panose="020B0609020204030204" pitchFamily="49" charset="0"/>
              </a:rPr>
              <a:t>cajaDelSupermercado</a:t>
            </a:r>
            <a:r>
              <a:rPr lang="es-AR" sz="2000" b="1" dirty="0">
                <a:latin typeface="Consolas" panose="020B0609020204030204" pitchFamily="49" charset="0"/>
              </a:rPr>
              <a:t>) 	DESENCOLAR(</a:t>
            </a:r>
            <a:r>
              <a:rPr lang="es-AR" sz="2000" b="1" dirty="0" err="1">
                <a:latin typeface="Consolas" panose="020B0609020204030204" pitchFamily="49" charset="0"/>
              </a:rPr>
              <a:t>cajaDelSupermercado</a:t>
            </a:r>
            <a:r>
              <a:rPr lang="es-AR" sz="2000" b="1" dirty="0">
                <a:latin typeface="Consolas" panose="020B0609020204030204" pitchFamily="49" charset="0"/>
              </a:rPr>
              <a:t>) 	DESENCOLAR(</a:t>
            </a:r>
            <a:r>
              <a:rPr lang="es-AR" sz="2000" b="1" dirty="0" err="1">
                <a:latin typeface="Consolas" panose="020B0609020204030204" pitchFamily="49" charset="0"/>
              </a:rPr>
              <a:t>cajaDelSupermercado</a:t>
            </a:r>
            <a:r>
              <a:rPr lang="es-AR" sz="2000" b="1" dirty="0">
                <a:latin typeface="Consolas" panose="020B0609020204030204" pitchFamily="49" charset="0"/>
              </a:rPr>
              <a:t>) 	</a:t>
            </a:r>
            <a:r>
              <a:rPr lang="es-AR" sz="2000" b="1" dirty="0">
                <a:solidFill>
                  <a:srgbClr val="C00000"/>
                </a:solidFill>
                <a:latin typeface="Consolas" panose="020B0609020204030204" pitchFamily="49" charset="0"/>
              </a:rPr>
              <a:t>DESENCOLAR(</a:t>
            </a:r>
            <a:r>
              <a:rPr lang="es-AR" sz="2000" b="1" dirty="0" err="1">
                <a:solidFill>
                  <a:srgbClr val="C00000"/>
                </a:solidFill>
                <a:latin typeface="Consolas" panose="020B0609020204030204" pitchFamily="49" charset="0"/>
              </a:rPr>
              <a:t>cajaDelSupermercado</a:t>
            </a:r>
            <a:r>
              <a:rPr lang="es-AR" sz="2000" b="1" dirty="0">
                <a:solidFill>
                  <a:srgbClr val="C00000"/>
                </a:solidFill>
                <a:latin typeface="Consolas" panose="020B0609020204030204" pitchFamily="49" charset="0"/>
              </a:rPr>
              <a:t>) -&gt; ERROR</a:t>
            </a:r>
          </a:p>
          <a:p>
            <a:pPr>
              <a:lnSpc>
                <a:spcPct val="150000"/>
              </a:lnSpc>
            </a:pPr>
            <a:r>
              <a:rPr lang="es-ES" sz="2000" b="1" dirty="0">
                <a:latin typeface="Consolas" panose="020B0609020204030204" pitchFamily="49" charset="0"/>
              </a:rPr>
              <a:t>FIN</a:t>
            </a:r>
          </a:p>
        </p:txBody>
      </p:sp>
      <p:graphicFrame>
        <p:nvGraphicFramePr>
          <p:cNvPr id="19" name="Tabla 18"/>
          <p:cNvGraphicFramePr>
            <a:graphicFrameLocks noGrp="1"/>
          </p:cNvGraphicFramePr>
          <p:nvPr>
            <p:extLst>
              <p:ext uri="{D42A27DB-BD31-4B8C-83A1-F6EECF244321}">
                <p14:modId xmlns:p14="http://schemas.microsoft.com/office/powerpoint/2010/main" val="2506260158"/>
              </p:ext>
            </p:extLst>
          </p:nvPr>
        </p:nvGraphicFramePr>
        <p:xfrm>
          <a:off x="479376" y="3635843"/>
          <a:ext cx="4680522" cy="649365"/>
        </p:xfrm>
        <a:graphic>
          <a:graphicData uri="http://schemas.openxmlformats.org/drawingml/2006/table">
            <a:tbl>
              <a:tblPr firstRow="1" bandRow="1">
                <a:tableStyleId>{F5AB1C69-6EDB-4FF4-983F-18BD219EF322}</a:tableStyleId>
              </a:tblPr>
              <a:tblGrid>
                <a:gridCol w="1560174">
                  <a:extLst>
                    <a:ext uri="{9D8B030D-6E8A-4147-A177-3AD203B41FA5}">
                      <a16:colId xmlns:a16="http://schemas.microsoft.com/office/drawing/2014/main" xmlns="" val="2627533912"/>
                    </a:ext>
                  </a:extLst>
                </a:gridCol>
                <a:gridCol w="1560174">
                  <a:extLst>
                    <a:ext uri="{9D8B030D-6E8A-4147-A177-3AD203B41FA5}">
                      <a16:colId xmlns:a16="http://schemas.microsoft.com/office/drawing/2014/main" xmlns="" val="452351694"/>
                    </a:ext>
                  </a:extLst>
                </a:gridCol>
                <a:gridCol w="1560174">
                  <a:extLst>
                    <a:ext uri="{9D8B030D-6E8A-4147-A177-3AD203B41FA5}">
                      <a16:colId xmlns:a16="http://schemas.microsoft.com/office/drawing/2014/main" xmlns="" val="1766310343"/>
                    </a:ext>
                  </a:extLst>
                </a:gridCol>
              </a:tblGrid>
              <a:tr h="649365">
                <a:tc>
                  <a:txBody>
                    <a:bodyPr/>
                    <a:lstStyle/>
                    <a:p>
                      <a:pPr algn="ctr"/>
                      <a:r>
                        <a:rPr lang="es-ES" sz="2400" dirty="0">
                          <a:solidFill>
                            <a:schemeClr val="tx1"/>
                          </a:solidFill>
                        </a:rPr>
                        <a:t>Judith</a:t>
                      </a:r>
                    </a:p>
                  </a:txBody>
                  <a:tcPr anchor="ctr"/>
                </a:tc>
                <a:tc>
                  <a:txBody>
                    <a:bodyPr/>
                    <a:lstStyle/>
                    <a:p>
                      <a:pPr algn="ctr"/>
                      <a:r>
                        <a:rPr lang="es-ES" sz="2400" dirty="0">
                          <a:solidFill>
                            <a:schemeClr val="tx1"/>
                          </a:solidFill>
                        </a:rPr>
                        <a:t>Candelaria</a:t>
                      </a:r>
                    </a:p>
                  </a:txBody>
                  <a:tcPr anchor="ctr"/>
                </a:tc>
                <a:tc>
                  <a:txBody>
                    <a:bodyPr/>
                    <a:lstStyle/>
                    <a:p>
                      <a:pPr algn="ctr"/>
                      <a:r>
                        <a:rPr lang="es-ES" sz="2400" dirty="0">
                          <a:solidFill>
                            <a:schemeClr val="tx1"/>
                          </a:solidFill>
                        </a:rPr>
                        <a:t>Joaquín</a:t>
                      </a:r>
                    </a:p>
                  </a:txBody>
                  <a:tcPr anchor="ctr"/>
                </a:tc>
                <a:extLst>
                  <a:ext uri="{0D108BD9-81ED-4DB2-BD59-A6C34878D82A}">
                    <a16:rowId xmlns:a16="http://schemas.microsoft.com/office/drawing/2014/main" xmlns="" val="1825286392"/>
                  </a:ext>
                </a:extLst>
              </a:tr>
            </a:tbl>
          </a:graphicData>
        </a:graphic>
      </p:graphicFrame>
      <p:graphicFrame>
        <p:nvGraphicFramePr>
          <p:cNvPr id="20" name="Tabla 19"/>
          <p:cNvGraphicFramePr>
            <a:graphicFrameLocks noGrp="1"/>
          </p:cNvGraphicFramePr>
          <p:nvPr>
            <p:extLst>
              <p:ext uri="{D42A27DB-BD31-4B8C-83A1-F6EECF244321}">
                <p14:modId xmlns:p14="http://schemas.microsoft.com/office/powerpoint/2010/main" val="430862423"/>
              </p:ext>
            </p:extLst>
          </p:nvPr>
        </p:nvGraphicFramePr>
        <p:xfrm>
          <a:off x="479376" y="4503883"/>
          <a:ext cx="3120348" cy="649365"/>
        </p:xfrm>
        <a:graphic>
          <a:graphicData uri="http://schemas.openxmlformats.org/drawingml/2006/table">
            <a:tbl>
              <a:tblPr firstRow="1" bandRow="1">
                <a:tableStyleId>{F5AB1C69-6EDB-4FF4-983F-18BD219EF322}</a:tableStyleId>
              </a:tblPr>
              <a:tblGrid>
                <a:gridCol w="1560174">
                  <a:extLst>
                    <a:ext uri="{9D8B030D-6E8A-4147-A177-3AD203B41FA5}">
                      <a16:colId xmlns:a16="http://schemas.microsoft.com/office/drawing/2014/main" xmlns="" val="452351694"/>
                    </a:ext>
                  </a:extLst>
                </a:gridCol>
                <a:gridCol w="1560174">
                  <a:extLst>
                    <a:ext uri="{9D8B030D-6E8A-4147-A177-3AD203B41FA5}">
                      <a16:colId xmlns:a16="http://schemas.microsoft.com/office/drawing/2014/main" xmlns="" val="1766310343"/>
                    </a:ext>
                  </a:extLst>
                </a:gridCol>
              </a:tblGrid>
              <a:tr h="649365">
                <a:tc>
                  <a:txBody>
                    <a:bodyPr/>
                    <a:lstStyle/>
                    <a:p>
                      <a:pPr algn="ctr"/>
                      <a:r>
                        <a:rPr lang="es-ES" sz="2400" dirty="0">
                          <a:solidFill>
                            <a:schemeClr val="tx1"/>
                          </a:solidFill>
                        </a:rPr>
                        <a:t>Candelaria</a:t>
                      </a:r>
                    </a:p>
                  </a:txBody>
                  <a:tcPr anchor="ctr"/>
                </a:tc>
                <a:tc>
                  <a:txBody>
                    <a:bodyPr/>
                    <a:lstStyle/>
                    <a:p>
                      <a:pPr algn="ctr"/>
                      <a:r>
                        <a:rPr lang="es-ES" sz="2400" dirty="0">
                          <a:solidFill>
                            <a:schemeClr val="tx1"/>
                          </a:solidFill>
                        </a:rPr>
                        <a:t>Joaquín</a:t>
                      </a:r>
                    </a:p>
                  </a:txBody>
                  <a:tcPr anchor="ctr"/>
                </a:tc>
                <a:extLst>
                  <a:ext uri="{0D108BD9-81ED-4DB2-BD59-A6C34878D82A}">
                    <a16:rowId xmlns:a16="http://schemas.microsoft.com/office/drawing/2014/main" xmlns="" val="1825286392"/>
                  </a:ext>
                </a:extLst>
              </a:tr>
            </a:tbl>
          </a:graphicData>
        </a:graphic>
      </p:graphicFrame>
      <p:graphicFrame>
        <p:nvGraphicFramePr>
          <p:cNvPr id="21" name="Tabla 20"/>
          <p:cNvGraphicFramePr>
            <a:graphicFrameLocks noGrp="1"/>
          </p:cNvGraphicFramePr>
          <p:nvPr>
            <p:extLst>
              <p:ext uri="{D42A27DB-BD31-4B8C-83A1-F6EECF244321}">
                <p14:modId xmlns:p14="http://schemas.microsoft.com/office/powerpoint/2010/main" val="1493065728"/>
              </p:ext>
            </p:extLst>
          </p:nvPr>
        </p:nvGraphicFramePr>
        <p:xfrm>
          <a:off x="501045" y="5371923"/>
          <a:ext cx="1560174" cy="649365"/>
        </p:xfrm>
        <a:graphic>
          <a:graphicData uri="http://schemas.openxmlformats.org/drawingml/2006/table">
            <a:tbl>
              <a:tblPr firstRow="1" bandRow="1">
                <a:tableStyleId>{F5AB1C69-6EDB-4FF4-983F-18BD219EF322}</a:tableStyleId>
              </a:tblPr>
              <a:tblGrid>
                <a:gridCol w="1560174">
                  <a:extLst>
                    <a:ext uri="{9D8B030D-6E8A-4147-A177-3AD203B41FA5}">
                      <a16:colId xmlns:a16="http://schemas.microsoft.com/office/drawing/2014/main" xmlns="" val="1766310343"/>
                    </a:ext>
                  </a:extLst>
                </a:gridCol>
              </a:tblGrid>
              <a:tr h="649365">
                <a:tc>
                  <a:txBody>
                    <a:bodyPr/>
                    <a:lstStyle/>
                    <a:p>
                      <a:pPr algn="ctr"/>
                      <a:r>
                        <a:rPr lang="es-ES" sz="2400" dirty="0">
                          <a:solidFill>
                            <a:schemeClr val="tx1"/>
                          </a:solidFill>
                        </a:rPr>
                        <a:t>Joaquín</a:t>
                      </a:r>
                    </a:p>
                  </a:txBody>
                  <a:tcPr anchor="ctr"/>
                </a:tc>
                <a:extLst>
                  <a:ext uri="{0D108BD9-81ED-4DB2-BD59-A6C34878D82A}">
                    <a16:rowId xmlns:a16="http://schemas.microsoft.com/office/drawing/2014/main" xmlns="" val="1825286392"/>
                  </a:ext>
                </a:extLst>
              </a:tr>
            </a:tbl>
          </a:graphicData>
        </a:graphic>
      </p:graphicFrame>
    </p:spTree>
    <p:extLst>
      <p:ext uri="{BB962C8B-B14F-4D97-AF65-F5344CB8AC3E}">
        <p14:creationId xmlns:p14="http://schemas.microsoft.com/office/powerpoint/2010/main" val="22355465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uadroTexto 3"/>
          <p:cNvSpPr txBox="1"/>
          <p:nvPr/>
        </p:nvSpPr>
        <p:spPr>
          <a:xfrm>
            <a:off x="551384" y="1650892"/>
            <a:ext cx="4042344" cy="584775"/>
          </a:xfrm>
          <a:prstGeom prst="rect">
            <a:avLst/>
          </a:prstGeom>
          <a:noFill/>
        </p:spPr>
        <p:txBody>
          <a:bodyPr wrap="square" rtlCol="0">
            <a:spAutoFit/>
          </a:bodyPr>
          <a:lstStyle/>
          <a:p>
            <a:r>
              <a:rPr lang="es-ES" sz="3200" b="1" dirty="0"/>
              <a:t>EJERCICIO PRÁCTICO</a:t>
            </a:r>
          </a:p>
        </p:txBody>
      </p:sp>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sp>
        <p:nvSpPr>
          <p:cNvPr id="6" name="CuadroTexto 5"/>
          <p:cNvSpPr txBox="1"/>
          <p:nvPr/>
        </p:nvSpPr>
        <p:spPr>
          <a:xfrm>
            <a:off x="551384" y="2490953"/>
            <a:ext cx="6393893" cy="2677656"/>
          </a:xfrm>
          <a:prstGeom prst="rect">
            <a:avLst/>
          </a:prstGeom>
          <a:noFill/>
        </p:spPr>
        <p:txBody>
          <a:bodyPr wrap="square" rtlCol="0">
            <a:spAutoFit/>
          </a:bodyPr>
          <a:lstStyle/>
          <a:p>
            <a:r>
              <a:rPr lang="es-AR" sz="2400" dirty="0"/>
              <a:t>Diseñar un algoritmo que recorra las butacas de una sala de cine y determine cuántas butacas</a:t>
            </a:r>
          </a:p>
          <a:p>
            <a:r>
              <a:rPr lang="es-AR" sz="2400" dirty="0"/>
              <a:t>desocupadas hay en la sala. Suponga que inicialmente tiene un </a:t>
            </a:r>
            <a:r>
              <a:rPr lang="es-AR" sz="2400" dirty="0" err="1"/>
              <a:t>array</a:t>
            </a:r>
            <a:r>
              <a:rPr lang="es-AR" sz="2400" dirty="0"/>
              <a:t> (arreglo) con valores</a:t>
            </a:r>
          </a:p>
          <a:p>
            <a:r>
              <a:rPr lang="es-AR" sz="2400" dirty="0"/>
              <a:t>booleanos que si es verdadero(true) implica que está ocupada y si es falso(false) la butaca está</a:t>
            </a:r>
          </a:p>
          <a:p>
            <a:r>
              <a:rPr lang="es-AR" sz="2400" dirty="0"/>
              <a:t>desocupada.</a:t>
            </a:r>
            <a:endParaRPr lang="es-AR" sz="6600" dirty="0"/>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039" y="836712"/>
            <a:ext cx="4812961" cy="3962565"/>
          </a:xfrm>
          <a:prstGeom prst="rect">
            <a:avLst/>
          </a:prstGeom>
        </p:spPr>
      </p:pic>
      <p:sp>
        <p:nvSpPr>
          <p:cNvPr id="8" name="Llamada rectangular 7"/>
          <p:cNvSpPr/>
          <p:nvPr/>
        </p:nvSpPr>
        <p:spPr>
          <a:xfrm>
            <a:off x="8688288" y="4799278"/>
            <a:ext cx="3096344" cy="1582050"/>
          </a:xfrm>
          <a:prstGeom prst="wedgeRectCallout">
            <a:avLst>
              <a:gd name="adj1" fmla="val -66813"/>
              <a:gd name="adj2" fmla="val 24543"/>
            </a:avLst>
          </a:prstGeom>
        </p:spPr>
        <p:style>
          <a:lnRef idx="2">
            <a:schemeClr val="accent5"/>
          </a:lnRef>
          <a:fillRef idx="1">
            <a:schemeClr val="lt1"/>
          </a:fillRef>
          <a:effectRef idx="0">
            <a:schemeClr val="accent5"/>
          </a:effectRef>
          <a:fontRef idx="minor">
            <a:schemeClr val="dk1"/>
          </a:fontRef>
        </p:style>
        <p:txBody>
          <a:bodyPr lIns="11431" tIns="333223" rIns="11430" bIns="333221" spcCol="1270" rtlCol="0" anchor="ctr"/>
          <a:lstStyle/>
          <a:p>
            <a:pPr algn="ctr" defTabSz="800100">
              <a:lnSpc>
                <a:spcPct val="90000"/>
              </a:lnSpc>
              <a:spcAft>
                <a:spcPct val="35000"/>
              </a:spcAft>
            </a:pPr>
            <a:r>
              <a:rPr lang="es-AR" sz="2400" b="1" dirty="0"/>
              <a:t>Recuerda plantear el Pseudocódigo, el Diagrama de Flujo y las Pruebas de Escritorio</a:t>
            </a:r>
          </a:p>
        </p:txBody>
      </p:sp>
    </p:spTree>
    <p:extLst>
      <p:ext uri="{BB962C8B-B14F-4D97-AF65-F5344CB8AC3E}">
        <p14:creationId xmlns:p14="http://schemas.microsoft.com/office/powerpoint/2010/main" val="11934844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uadroTexto 3"/>
          <p:cNvSpPr txBox="1"/>
          <p:nvPr/>
        </p:nvSpPr>
        <p:spPr>
          <a:xfrm>
            <a:off x="551384" y="1650892"/>
            <a:ext cx="4042344" cy="584775"/>
          </a:xfrm>
          <a:prstGeom prst="rect">
            <a:avLst/>
          </a:prstGeom>
          <a:noFill/>
        </p:spPr>
        <p:txBody>
          <a:bodyPr wrap="square" rtlCol="0">
            <a:spAutoFit/>
          </a:bodyPr>
          <a:lstStyle/>
          <a:p>
            <a:r>
              <a:rPr lang="es-ES" sz="3200" b="1" dirty="0"/>
              <a:t>EJERCICIO PRÁCTICO</a:t>
            </a:r>
          </a:p>
        </p:txBody>
      </p:sp>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sp>
        <p:nvSpPr>
          <p:cNvPr id="6" name="CuadroTexto 5"/>
          <p:cNvSpPr txBox="1"/>
          <p:nvPr/>
        </p:nvSpPr>
        <p:spPr>
          <a:xfrm>
            <a:off x="551384" y="2490953"/>
            <a:ext cx="6393893" cy="2308324"/>
          </a:xfrm>
          <a:prstGeom prst="rect">
            <a:avLst/>
          </a:prstGeom>
          <a:noFill/>
        </p:spPr>
        <p:txBody>
          <a:bodyPr wrap="square" rtlCol="0">
            <a:spAutoFit/>
          </a:bodyPr>
          <a:lstStyle/>
          <a:p>
            <a:r>
              <a:rPr lang="es-AR" sz="2400" dirty="0"/>
              <a:t>Diseñar un algoritmo que a partir de una pila inicial de tres elementos devuelva una pila invertida. La pila contiene números enteros como se muestra en la figura. Al comienzo la pila está vacía, se deben apilar los siguientes elementos: 1,2,3 y luego invertir su orden.</a:t>
            </a:r>
            <a:endParaRPr lang="es-AR" sz="8000" dirty="0"/>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039" y="836712"/>
            <a:ext cx="4812961" cy="3962565"/>
          </a:xfrm>
          <a:prstGeom prst="rect">
            <a:avLst/>
          </a:prstGeom>
        </p:spPr>
      </p:pic>
      <p:sp>
        <p:nvSpPr>
          <p:cNvPr id="8" name="Llamada rectangular 7"/>
          <p:cNvSpPr/>
          <p:nvPr/>
        </p:nvSpPr>
        <p:spPr>
          <a:xfrm>
            <a:off x="8688288" y="4799278"/>
            <a:ext cx="3096344" cy="1582050"/>
          </a:xfrm>
          <a:prstGeom prst="wedgeRectCallout">
            <a:avLst>
              <a:gd name="adj1" fmla="val -66813"/>
              <a:gd name="adj2" fmla="val 24543"/>
            </a:avLst>
          </a:prstGeom>
        </p:spPr>
        <p:style>
          <a:lnRef idx="2">
            <a:schemeClr val="accent5"/>
          </a:lnRef>
          <a:fillRef idx="1">
            <a:schemeClr val="lt1"/>
          </a:fillRef>
          <a:effectRef idx="0">
            <a:schemeClr val="accent5"/>
          </a:effectRef>
          <a:fontRef idx="minor">
            <a:schemeClr val="dk1"/>
          </a:fontRef>
        </p:style>
        <p:txBody>
          <a:bodyPr lIns="11431" tIns="333223" rIns="11430" bIns="333221" spcCol="1270" rtlCol="0" anchor="ctr"/>
          <a:lstStyle/>
          <a:p>
            <a:pPr algn="ctr" defTabSz="800100">
              <a:lnSpc>
                <a:spcPct val="90000"/>
              </a:lnSpc>
              <a:spcAft>
                <a:spcPct val="35000"/>
              </a:spcAft>
            </a:pPr>
            <a:r>
              <a:rPr lang="es-AR" sz="2400" b="1" dirty="0"/>
              <a:t>Recuerda plantear el Pseudocódigo, el Diagrama de Flujo y las Pruebas de Escritorio</a:t>
            </a:r>
          </a:p>
        </p:txBody>
      </p:sp>
      <p:pic>
        <p:nvPicPr>
          <p:cNvPr id="2" name="Imagen 1"/>
          <p:cNvPicPr>
            <a:picLocks noChangeAspect="1"/>
          </p:cNvPicPr>
          <p:nvPr/>
        </p:nvPicPr>
        <p:blipFill>
          <a:blip r:embed="rId3"/>
          <a:stretch>
            <a:fillRect/>
          </a:stretch>
        </p:blipFill>
        <p:spPr>
          <a:xfrm>
            <a:off x="695400" y="5021094"/>
            <a:ext cx="6527622" cy="1360234"/>
          </a:xfrm>
          <a:prstGeom prst="rect">
            <a:avLst/>
          </a:prstGeom>
        </p:spPr>
      </p:pic>
    </p:spTree>
    <p:extLst>
      <p:ext uri="{BB962C8B-B14F-4D97-AF65-F5344CB8AC3E}">
        <p14:creationId xmlns:p14="http://schemas.microsoft.com/office/powerpoint/2010/main" val="725410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
        <p:nvSpPr>
          <p:cNvPr id="9" name="CuadroTexto 8"/>
          <p:cNvSpPr txBox="1"/>
          <p:nvPr/>
        </p:nvSpPr>
        <p:spPr>
          <a:xfrm>
            <a:off x="623392" y="1650892"/>
            <a:ext cx="9361040" cy="584775"/>
          </a:xfrm>
          <a:prstGeom prst="rect">
            <a:avLst/>
          </a:prstGeom>
          <a:noFill/>
        </p:spPr>
        <p:txBody>
          <a:bodyPr wrap="square" rtlCol="0">
            <a:spAutoFit/>
          </a:bodyPr>
          <a:lstStyle>
            <a:defPPr>
              <a:defRPr lang="es-AR"/>
            </a:defPPr>
            <a:lvl1pPr>
              <a:defRPr sz="3200" b="1"/>
            </a:lvl1pPr>
          </a:lstStyle>
          <a:p>
            <a:r>
              <a:rPr lang="es-AR" dirty="0"/>
              <a:t>ESTRUCTURAS DE DATOS</a:t>
            </a:r>
            <a:endParaRPr lang="es-ES" dirty="0"/>
          </a:p>
        </p:txBody>
      </p:sp>
      <p:grpSp>
        <p:nvGrpSpPr>
          <p:cNvPr id="16" name="Grupo 15"/>
          <p:cNvGrpSpPr/>
          <p:nvPr/>
        </p:nvGrpSpPr>
        <p:grpSpPr>
          <a:xfrm>
            <a:off x="695400" y="2342268"/>
            <a:ext cx="2448272" cy="604495"/>
            <a:chOff x="0" y="1402752"/>
            <a:chExt cx="2808312" cy="1247220"/>
          </a:xfrm>
        </p:grpSpPr>
        <p:sp>
          <p:nvSpPr>
            <p:cNvPr id="17" name="Rectángulo redondeado 16"/>
            <p:cNvSpPr/>
            <p:nvPr/>
          </p:nvSpPr>
          <p:spPr>
            <a:xfrm>
              <a:off x="0" y="1402752"/>
              <a:ext cx="2808312" cy="1247220"/>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23" name="CuadroTexto 22"/>
            <p:cNvSpPr txBox="1"/>
            <p:nvPr/>
          </p:nvSpPr>
          <p:spPr>
            <a:xfrm>
              <a:off x="60884" y="1463636"/>
              <a:ext cx="2686545" cy="11254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s-AR" sz="3200" dirty="0"/>
                <a:t>Árbole</a:t>
              </a:r>
              <a:r>
                <a:rPr lang="es-AR" sz="3200" kern="1200" dirty="0"/>
                <a:t>s</a:t>
              </a:r>
              <a:endParaRPr lang="es-ES" sz="3200" kern="1200" dirty="0"/>
            </a:p>
          </p:txBody>
        </p:sp>
      </p:grpSp>
      <p:sp>
        <p:nvSpPr>
          <p:cNvPr id="15" name="CuadroTexto 14"/>
          <p:cNvSpPr txBox="1"/>
          <p:nvPr/>
        </p:nvSpPr>
        <p:spPr>
          <a:xfrm>
            <a:off x="7106750" y="2202705"/>
            <a:ext cx="4968552" cy="4524315"/>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s-AR" sz="2400" dirty="0"/>
              <a:t>Son estructuras </a:t>
            </a:r>
            <a:r>
              <a:rPr lang="es-AR" sz="2400" b="1" dirty="0"/>
              <a:t>no lineales.</a:t>
            </a:r>
          </a:p>
          <a:p>
            <a:pPr marL="285750" indent="-285750">
              <a:lnSpc>
                <a:spcPct val="150000"/>
              </a:lnSpc>
              <a:buFont typeface="Wingdings" panose="05000000000000000000" pitchFamily="2" charset="2"/>
              <a:buChar char="ü"/>
            </a:pPr>
            <a:r>
              <a:rPr lang="es-AR" sz="2400" dirty="0"/>
              <a:t>Un árbol consta de un conjunto finito de elementos, denominados </a:t>
            </a:r>
            <a:r>
              <a:rPr lang="es-AR" sz="2400" b="1" dirty="0"/>
              <a:t>nodos </a:t>
            </a:r>
            <a:r>
              <a:rPr lang="es-AR" sz="2400" dirty="0"/>
              <a:t>y un conjunto finito de líneas dirigidas, denominadas </a:t>
            </a:r>
            <a:r>
              <a:rPr lang="es-AR" sz="2400" b="1" dirty="0"/>
              <a:t>ramas</a:t>
            </a:r>
            <a:r>
              <a:rPr lang="es-AR" sz="2400" dirty="0"/>
              <a:t>, que conectan los nodos.</a:t>
            </a:r>
          </a:p>
          <a:p>
            <a:pPr marL="285750" indent="-285750">
              <a:lnSpc>
                <a:spcPct val="150000"/>
              </a:lnSpc>
              <a:buFont typeface="Wingdings" panose="05000000000000000000" pitchFamily="2" charset="2"/>
              <a:buChar char="ü"/>
            </a:pPr>
            <a:r>
              <a:rPr lang="es-AR" sz="2400" dirty="0"/>
              <a:t>El número de ramas asociado con un nodo es el </a:t>
            </a:r>
            <a:r>
              <a:rPr lang="es-AR" sz="2400" b="1" dirty="0"/>
              <a:t>grado </a:t>
            </a:r>
            <a:r>
              <a:rPr lang="es-AR" sz="2400" dirty="0"/>
              <a:t>del nodo. </a:t>
            </a:r>
          </a:p>
        </p:txBody>
      </p:sp>
      <p:grpSp>
        <p:nvGrpSpPr>
          <p:cNvPr id="10" name="Grupo 9"/>
          <p:cNvGrpSpPr/>
          <p:nvPr/>
        </p:nvGrpSpPr>
        <p:grpSpPr>
          <a:xfrm>
            <a:off x="370585" y="2924945"/>
            <a:ext cx="6736165" cy="3312368"/>
            <a:chOff x="370585" y="2924944"/>
            <a:chExt cx="7105670" cy="3543379"/>
          </a:xfrm>
        </p:grpSpPr>
        <p:pic>
          <p:nvPicPr>
            <p:cNvPr id="4" name="Imagen 3"/>
            <p:cNvPicPr>
              <a:picLocks noChangeAspect="1"/>
            </p:cNvPicPr>
            <p:nvPr/>
          </p:nvPicPr>
          <p:blipFill>
            <a:blip r:embed="rId3"/>
            <a:stretch>
              <a:fillRect/>
            </a:stretch>
          </p:blipFill>
          <p:spPr>
            <a:xfrm>
              <a:off x="370585" y="2924944"/>
              <a:ext cx="7105670" cy="3543379"/>
            </a:xfrm>
            <a:prstGeom prst="rect">
              <a:avLst/>
            </a:prstGeom>
          </p:spPr>
        </p:pic>
        <p:grpSp>
          <p:nvGrpSpPr>
            <p:cNvPr id="8" name="Grupo 7"/>
            <p:cNvGrpSpPr/>
            <p:nvPr/>
          </p:nvGrpSpPr>
          <p:grpSpPr>
            <a:xfrm>
              <a:off x="1765623" y="4152493"/>
              <a:ext cx="3391398" cy="1311895"/>
              <a:chOff x="1765623" y="4152493"/>
              <a:chExt cx="3391398" cy="1311895"/>
            </a:xfrm>
          </p:grpSpPr>
          <p:sp>
            <p:nvSpPr>
              <p:cNvPr id="7" name="CuadroTexto 6"/>
              <p:cNvSpPr txBox="1"/>
              <p:nvPr/>
            </p:nvSpPr>
            <p:spPr>
              <a:xfrm>
                <a:off x="4347927" y="4152493"/>
                <a:ext cx="432048" cy="523220"/>
              </a:xfrm>
              <a:prstGeom prst="rect">
                <a:avLst/>
              </a:prstGeom>
              <a:noFill/>
            </p:spPr>
            <p:txBody>
              <a:bodyPr wrap="square" rtlCol="0">
                <a:spAutoFit/>
              </a:bodyPr>
              <a:lstStyle/>
              <a:p>
                <a:r>
                  <a:rPr lang="es-ES" sz="2800" dirty="0"/>
                  <a:t>W</a:t>
                </a:r>
                <a:endParaRPr lang="es-ES" dirty="0"/>
              </a:p>
            </p:txBody>
          </p:sp>
          <p:sp>
            <p:nvSpPr>
              <p:cNvPr id="22" name="CuadroTexto 21"/>
              <p:cNvSpPr txBox="1"/>
              <p:nvPr/>
            </p:nvSpPr>
            <p:spPr>
              <a:xfrm>
                <a:off x="1765623" y="4941168"/>
                <a:ext cx="432048" cy="523220"/>
              </a:xfrm>
              <a:prstGeom prst="rect">
                <a:avLst/>
              </a:prstGeom>
              <a:noFill/>
            </p:spPr>
            <p:txBody>
              <a:bodyPr wrap="square" rtlCol="0">
                <a:spAutoFit/>
              </a:bodyPr>
              <a:lstStyle/>
              <a:p>
                <a:r>
                  <a:rPr lang="es-ES" sz="2800" dirty="0"/>
                  <a:t>A</a:t>
                </a:r>
                <a:endParaRPr lang="es-ES" dirty="0"/>
              </a:p>
            </p:txBody>
          </p:sp>
          <p:sp>
            <p:nvSpPr>
              <p:cNvPr id="24" name="CuadroTexto 23"/>
              <p:cNvSpPr txBox="1"/>
              <p:nvPr/>
            </p:nvSpPr>
            <p:spPr>
              <a:xfrm>
                <a:off x="2468439" y="4895189"/>
                <a:ext cx="432048" cy="523220"/>
              </a:xfrm>
              <a:prstGeom prst="rect">
                <a:avLst/>
              </a:prstGeom>
              <a:noFill/>
            </p:spPr>
            <p:txBody>
              <a:bodyPr wrap="square" rtlCol="0">
                <a:spAutoFit/>
              </a:bodyPr>
              <a:lstStyle/>
              <a:p>
                <a:r>
                  <a:rPr lang="es-ES" sz="2800" dirty="0"/>
                  <a:t>B</a:t>
                </a:r>
                <a:endParaRPr lang="es-ES" dirty="0"/>
              </a:p>
            </p:txBody>
          </p:sp>
          <p:sp>
            <p:nvSpPr>
              <p:cNvPr id="25" name="CuadroTexto 24"/>
              <p:cNvSpPr txBox="1"/>
              <p:nvPr/>
            </p:nvSpPr>
            <p:spPr>
              <a:xfrm>
                <a:off x="3090594" y="4895189"/>
                <a:ext cx="432048" cy="523220"/>
              </a:xfrm>
              <a:prstGeom prst="rect">
                <a:avLst/>
              </a:prstGeom>
              <a:noFill/>
            </p:spPr>
            <p:txBody>
              <a:bodyPr wrap="square" rtlCol="0">
                <a:spAutoFit/>
              </a:bodyPr>
              <a:lstStyle/>
              <a:p>
                <a:r>
                  <a:rPr lang="es-ES" sz="2800" dirty="0"/>
                  <a:t>C</a:t>
                </a:r>
                <a:endParaRPr lang="es-ES" dirty="0"/>
              </a:p>
            </p:txBody>
          </p:sp>
          <p:sp>
            <p:nvSpPr>
              <p:cNvPr id="26" name="CuadroTexto 25"/>
              <p:cNvSpPr txBox="1"/>
              <p:nvPr/>
            </p:nvSpPr>
            <p:spPr>
              <a:xfrm>
                <a:off x="4053442" y="4941168"/>
                <a:ext cx="432048" cy="523220"/>
              </a:xfrm>
              <a:prstGeom prst="rect">
                <a:avLst/>
              </a:prstGeom>
              <a:noFill/>
            </p:spPr>
            <p:txBody>
              <a:bodyPr wrap="square" rtlCol="0">
                <a:spAutoFit/>
              </a:bodyPr>
              <a:lstStyle/>
              <a:p>
                <a:r>
                  <a:rPr lang="es-ES" sz="2800" dirty="0"/>
                  <a:t>D</a:t>
                </a:r>
                <a:endParaRPr lang="es-ES" dirty="0"/>
              </a:p>
            </p:txBody>
          </p:sp>
          <p:sp>
            <p:nvSpPr>
              <p:cNvPr id="27" name="CuadroTexto 26"/>
              <p:cNvSpPr txBox="1"/>
              <p:nvPr/>
            </p:nvSpPr>
            <p:spPr>
              <a:xfrm>
                <a:off x="4724973" y="4941168"/>
                <a:ext cx="432048" cy="523220"/>
              </a:xfrm>
              <a:prstGeom prst="rect">
                <a:avLst/>
              </a:prstGeom>
              <a:noFill/>
            </p:spPr>
            <p:txBody>
              <a:bodyPr wrap="square" rtlCol="0">
                <a:spAutoFit/>
              </a:bodyPr>
              <a:lstStyle/>
              <a:p>
                <a:r>
                  <a:rPr lang="es-ES" sz="2800" dirty="0"/>
                  <a:t>E</a:t>
                </a:r>
                <a:endParaRPr lang="es-ES" dirty="0"/>
              </a:p>
            </p:txBody>
          </p:sp>
        </p:grpSp>
      </p:grpSp>
    </p:spTree>
    <p:extLst>
      <p:ext uri="{BB962C8B-B14F-4D97-AF65-F5344CB8AC3E}">
        <p14:creationId xmlns:p14="http://schemas.microsoft.com/office/powerpoint/2010/main" val="20798799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a 6"/>
          <p:cNvGraphicFramePr/>
          <p:nvPr>
            <p:extLst>
              <p:ext uri="{D42A27DB-BD31-4B8C-83A1-F6EECF244321}">
                <p14:modId xmlns:p14="http://schemas.microsoft.com/office/powerpoint/2010/main" val="1239310313"/>
              </p:ext>
            </p:extLst>
          </p:nvPr>
        </p:nvGraphicFramePr>
        <p:xfrm>
          <a:off x="4367808" y="2329766"/>
          <a:ext cx="2808312" cy="40527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CuadroTexto 8"/>
          <p:cNvSpPr txBox="1"/>
          <p:nvPr/>
        </p:nvSpPr>
        <p:spPr>
          <a:xfrm>
            <a:off x="623392" y="1650892"/>
            <a:ext cx="9361040" cy="584775"/>
          </a:xfrm>
          <a:prstGeom prst="rect">
            <a:avLst/>
          </a:prstGeom>
          <a:noFill/>
        </p:spPr>
        <p:txBody>
          <a:bodyPr wrap="square" rtlCol="0">
            <a:spAutoFit/>
          </a:bodyPr>
          <a:lstStyle>
            <a:defPPr>
              <a:defRPr lang="es-AR"/>
            </a:defPPr>
            <a:lvl1pPr>
              <a:defRPr sz="3200" b="1"/>
            </a:lvl1pPr>
          </a:lstStyle>
          <a:p>
            <a:r>
              <a:rPr lang="es-ES" b="0" dirty="0"/>
              <a:t>ALGORITMOS FUNDAMENTALES</a:t>
            </a:r>
            <a:endParaRPr lang="es-ES" dirty="0"/>
          </a:p>
        </p:txBody>
      </p:sp>
    </p:spTree>
    <p:extLst>
      <p:ext uri="{BB962C8B-B14F-4D97-AF65-F5344CB8AC3E}">
        <p14:creationId xmlns:p14="http://schemas.microsoft.com/office/powerpoint/2010/main" val="24718558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623392" y="1650892"/>
            <a:ext cx="9361040" cy="584775"/>
          </a:xfrm>
          <a:prstGeom prst="rect">
            <a:avLst/>
          </a:prstGeom>
          <a:noFill/>
        </p:spPr>
        <p:txBody>
          <a:bodyPr wrap="square" rtlCol="0">
            <a:spAutoFit/>
          </a:bodyPr>
          <a:lstStyle>
            <a:defPPr>
              <a:defRPr lang="es-AR"/>
            </a:defPPr>
            <a:lvl1pPr>
              <a:defRPr sz="3200" b="1"/>
            </a:lvl1pPr>
          </a:lstStyle>
          <a:p>
            <a:r>
              <a:rPr lang="es-ES" b="0" dirty="0"/>
              <a:t>ALGORITMOS FUNDAMENTALES</a:t>
            </a:r>
            <a:endParaRPr lang="es-ES" dirty="0"/>
          </a:p>
        </p:txBody>
      </p:sp>
      <p:grpSp>
        <p:nvGrpSpPr>
          <p:cNvPr id="11" name="Grupo 10"/>
          <p:cNvGrpSpPr/>
          <p:nvPr/>
        </p:nvGrpSpPr>
        <p:grpSpPr>
          <a:xfrm>
            <a:off x="623392" y="2366563"/>
            <a:ext cx="3528392" cy="564472"/>
            <a:chOff x="0" y="24762"/>
            <a:chExt cx="2808312" cy="1272960"/>
          </a:xfrm>
        </p:grpSpPr>
        <p:sp>
          <p:nvSpPr>
            <p:cNvPr id="12" name="Rectángulo redondeado 11"/>
            <p:cNvSpPr/>
            <p:nvPr/>
          </p:nvSpPr>
          <p:spPr>
            <a:xfrm>
              <a:off x="0" y="24762"/>
              <a:ext cx="2808312" cy="127296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CuadroTexto 12"/>
            <p:cNvSpPr txBox="1"/>
            <p:nvPr/>
          </p:nvSpPr>
          <p:spPr>
            <a:xfrm>
              <a:off x="62141" y="8690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ES" sz="3200" kern="1200" dirty="0"/>
                <a:t>De Ordenamiento</a:t>
              </a:r>
            </a:p>
          </p:txBody>
        </p:sp>
      </p:grpSp>
      <p:sp>
        <p:nvSpPr>
          <p:cNvPr id="2" name="CuadroTexto 1"/>
          <p:cNvSpPr txBox="1"/>
          <p:nvPr/>
        </p:nvSpPr>
        <p:spPr>
          <a:xfrm>
            <a:off x="6055808" y="2274598"/>
            <a:ext cx="5733914" cy="4401205"/>
          </a:xfrm>
          <a:prstGeom prst="rect">
            <a:avLst/>
          </a:prstGeom>
          <a:noFill/>
        </p:spPr>
        <p:txBody>
          <a:bodyPr wrap="square" rtlCol="0">
            <a:spAutoFit/>
          </a:bodyPr>
          <a:lstStyle/>
          <a:p>
            <a:pPr marL="285750" indent="-285750">
              <a:buFont typeface="Wingdings" panose="05000000000000000000" pitchFamily="2" charset="2"/>
              <a:buChar char="ü"/>
            </a:pPr>
            <a:r>
              <a:rPr lang="es-AR" sz="2400" dirty="0"/>
              <a:t>Sirven para dar un orden determinado a los elementos de una lista.</a:t>
            </a:r>
          </a:p>
          <a:p>
            <a:pPr marL="285750" indent="-285750">
              <a:buFont typeface="Wingdings" panose="05000000000000000000" pitchFamily="2" charset="2"/>
              <a:buChar char="ü"/>
            </a:pPr>
            <a:r>
              <a:rPr lang="es-AR" sz="2400" dirty="0"/>
              <a:t>Ordenar listas en orden alfabético u orden numérico</a:t>
            </a:r>
            <a:r>
              <a:rPr lang="es-ES" sz="2400" dirty="0"/>
              <a:t>. -&gt; Muy usual.</a:t>
            </a:r>
          </a:p>
          <a:p>
            <a:pPr marL="285750" indent="-285750">
              <a:buFont typeface="Wingdings" panose="05000000000000000000" pitchFamily="2" charset="2"/>
              <a:buChar char="ü"/>
            </a:pPr>
            <a:r>
              <a:rPr lang="es-ES" sz="2400" dirty="0"/>
              <a:t>El orden puede ser ascendente (de menor a mayor) o descendente (de </a:t>
            </a:r>
            <a:r>
              <a:rPr lang="es-AR" sz="2400" dirty="0"/>
              <a:t>mayor a menor).</a:t>
            </a:r>
          </a:p>
          <a:p>
            <a:pPr marL="285750" indent="-285750">
              <a:buFont typeface="Wingdings" panose="05000000000000000000" pitchFamily="2" charset="2"/>
              <a:buChar char="ü"/>
            </a:pPr>
            <a:r>
              <a:rPr lang="es-AR" sz="2400" dirty="0"/>
              <a:t>Algunos algoritmos de ordenación son:</a:t>
            </a:r>
          </a:p>
          <a:p>
            <a:pPr marL="742950" lvl="1" indent="-285750">
              <a:buFont typeface="Wingdings" panose="05000000000000000000" pitchFamily="2" charset="2"/>
              <a:buChar char="§"/>
            </a:pPr>
            <a:r>
              <a:rPr lang="es-AR" dirty="0"/>
              <a:t> </a:t>
            </a:r>
            <a:r>
              <a:rPr lang="es-ES" sz="2200" b="1" dirty="0"/>
              <a:t>Ordenamiento por Inserción.</a:t>
            </a:r>
          </a:p>
          <a:p>
            <a:pPr marL="800100" lvl="1" indent="-342900">
              <a:buFont typeface="Wingdings" panose="05000000000000000000" pitchFamily="2" charset="2"/>
              <a:buChar char="§"/>
            </a:pPr>
            <a:r>
              <a:rPr lang="es-ES" sz="2200" b="1" dirty="0"/>
              <a:t>Algoritmo de la Burbuja.</a:t>
            </a:r>
          </a:p>
          <a:p>
            <a:pPr marL="800100" lvl="1" indent="-342900">
              <a:buFont typeface="Wingdings" panose="05000000000000000000" pitchFamily="2" charset="2"/>
              <a:buChar char="§"/>
            </a:pPr>
            <a:r>
              <a:rPr lang="es-ES" sz="2200" b="1" dirty="0"/>
              <a:t>Ordenamiento por Selección.</a:t>
            </a:r>
          </a:p>
          <a:p>
            <a:pPr marL="800100" lvl="1" indent="-342900">
              <a:buFont typeface="Wingdings" panose="05000000000000000000" pitchFamily="2" charset="2"/>
              <a:buChar char="§"/>
            </a:pPr>
            <a:r>
              <a:rPr lang="es-ES" sz="2200" b="1" dirty="0"/>
              <a:t>Algoritmo Quick-</a:t>
            </a:r>
            <a:r>
              <a:rPr lang="es-ES" sz="2200" b="1" dirty="0" err="1"/>
              <a:t>Sort</a:t>
            </a:r>
            <a:endParaRPr lang="es-ES" sz="2200" b="1" dirty="0"/>
          </a:p>
        </p:txBody>
      </p:sp>
      <p:pic>
        <p:nvPicPr>
          <p:cNvPr id="14" name="Imagen 13"/>
          <p:cNvPicPr>
            <a:picLocks noChangeAspect="1"/>
          </p:cNvPicPr>
          <p:nvPr/>
        </p:nvPicPr>
        <p:blipFill rotWithShape="1">
          <a:blip r:embed="rId8">
            <a:extLst>
              <a:ext uri="{28A0092B-C50C-407E-A947-70E740481C1C}">
                <a14:useLocalDpi xmlns:a14="http://schemas.microsoft.com/office/drawing/2010/main" val="0"/>
              </a:ext>
            </a:extLst>
          </a:blip>
          <a:srcRect l="9213" r="7325"/>
          <a:stretch/>
        </p:blipFill>
        <p:spPr>
          <a:xfrm>
            <a:off x="662429" y="3039720"/>
            <a:ext cx="3450318" cy="3100476"/>
          </a:xfrm>
          <a:prstGeom prst="rect">
            <a:avLst/>
          </a:prstGeom>
        </p:spPr>
      </p:pic>
      <p:pic>
        <p:nvPicPr>
          <p:cNvPr id="4" name="Imagen 3"/>
          <p:cNvPicPr>
            <a:picLocks noChangeAspect="1"/>
          </p:cNvPicPr>
          <p:nvPr/>
        </p:nvPicPr>
        <p:blipFill rotWithShape="1">
          <a:blip r:embed="rId9">
            <a:extLst>
              <a:ext uri="{28A0092B-C50C-407E-A947-70E740481C1C}">
                <a14:useLocalDpi xmlns:a14="http://schemas.microsoft.com/office/drawing/2010/main" val="0"/>
              </a:ext>
            </a:extLst>
          </a:blip>
          <a:srcRect b="18767"/>
          <a:stretch/>
        </p:blipFill>
        <p:spPr>
          <a:xfrm>
            <a:off x="2168710" y="4612475"/>
            <a:ext cx="3810000" cy="2063328"/>
          </a:xfrm>
          <a:prstGeom prst="rect">
            <a:avLst/>
          </a:prstGeom>
        </p:spPr>
      </p:pic>
    </p:spTree>
    <p:extLst>
      <p:ext uri="{BB962C8B-B14F-4D97-AF65-F5344CB8AC3E}">
        <p14:creationId xmlns:p14="http://schemas.microsoft.com/office/powerpoint/2010/main" val="30205421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3364004" y="1188041"/>
            <a:ext cx="5688632" cy="584775"/>
          </a:xfrm>
          <a:prstGeom prst="rect">
            <a:avLst/>
          </a:prstGeom>
          <a:noFill/>
        </p:spPr>
        <p:txBody>
          <a:bodyPr wrap="square" rtlCol="0">
            <a:spAutoFit/>
          </a:bodyPr>
          <a:lstStyle>
            <a:defPPr>
              <a:defRPr lang="es-AR"/>
            </a:defPPr>
            <a:lvl1pPr>
              <a:defRPr sz="3200" b="1"/>
            </a:lvl1pPr>
          </a:lstStyle>
          <a:p>
            <a:r>
              <a:rPr lang="es-ES" b="0" dirty="0"/>
              <a:t>ALGORITMOS FUNDAMENTALES</a:t>
            </a:r>
            <a:endParaRPr lang="es-ES" dirty="0"/>
          </a:p>
        </p:txBody>
      </p:sp>
      <p:grpSp>
        <p:nvGrpSpPr>
          <p:cNvPr id="11" name="Grupo 10"/>
          <p:cNvGrpSpPr/>
          <p:nvPr/>
        </p:nvGrpSpPr>
        <p:grpSpPr>
          <a:xfrm>
            <a:off x="623392" y="1892683"/>
            <a:ext cx="3600400" cy="564472"/>
            <a:chOff x="0" y="24762"/>
            <a:chExt cx="2808312" cy="1272960"/>
          </a:xfrm>
        </p:grpSpPr>
        <p:sp>
          <p:nvSpPr>
            <p:cNvPr id="12" name="Rectángulo redondeado 11"/>
            <p:cNvSpPr/>
            <p:nvPr/>
          </p:nvSpPr>
          <p:spPr>
            <a:xfrm>
              <a:off x="0" y="24762"/>
              <a:ext cx="2808312" cy="127296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CuadroTexto 12"/>
            <p:cNvSpPr txBox="1"/>
            <p:nvPr/>
          </p:nvSpPr>
          <p:spPr>
            <a:xfrm>
              <a:off x="62141" y="8690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ES" sz="3200" kern="1200" dirty="0"/>
                <a:t>De Ordenamiento</a:t>
              </a:r>
            </a:p>
          </p:txBody>
        </p:sp>
      </p:grpSp>
      <p:sp>
        <p:nvSpPr>
          <p:cNvPr id="10" name="CuadroTexto 9"/>
          <p:cNvSpPr txBox="1"/>
          <p:nvPr/>
        </p:nvSpPr>
        <p:spPr>
          <a:xfrm>
            <a:off x="473320" y="3140968"/>
            <a:ext cx="2890684" cy="1077218"/>
          </a:xfrm>
          <a:prstGeom prst="rect">
            <a:avLst/>
          </a:prstGeom>
          <a:noFill/>
        </p:spPr>
        <p:txBody>
          <a:bodyPr wrap="square" rtlCol="0">
            <a:spAutoFit/>
          </a:bodyPr>
          <a:lstStyle>
            <a:defPPr>
              <a:defRPr lang="es-AR"/>
            </a:defPPr>
            <a:lvl1pPr>
              <a:defRPr sz="3200" i="1">
                <a:ln w="0">
                  <a:solidFill>
                    <a:schemeClr val="accent4">
                      <a:lumMod val="50000"/>
                    </a:schemeClr>
                  </a:solidFill>
                </a:ln>
                <a:solidFill>
                  <a:srgbClr val="7030A0"/>
                </a:solidFill>
                <a:effectLst>
                  <a:outerShdw blurRad="38100" dist="25400" dir="5400000" algn="ctr" rotWithShape="0">
                    <a:srgbClr val="6E747A">
                      <a:alpha val="43000"/>
                    </a:srgbClr>
                  </a:outerShdw>
                </a:effectLst>
              </a:defRPr>
            </a:lvl1pPr>
          </a:lstStyle>
          <a:p>
            <a:pPr algn="ctr"/>
            <a:r>
              <a:rPr lang="es-ES" b="1" dirty="0">
                <a:ln w="22225">
                  <a:solidFill>
                    <a:schemeClr val="accent2"/>
                  </a:solidFill>
                  <a:prstDash val="solid"/>
                </a:ln>
                <a:solidFill>
                  <a:srgbClr val="920000"/>
                </a:solidFill>
                <a:effectLst/>
              </a:rPr>
              <a:t>Ordenamiento por inserción</a:t>
            </a:r>
          </a:p>
        </p:txBody>
      </p:sp>
      <p:sp>
        <p:nvSpPr>
          <p:cNvPr id="14" name="Flecha izquierda 13"/>
          <p:cNvSpPr/>
          <p:nvPr/>
        </p:nvSpPr>
        <p:spPr>
          <a:xfrm rot="5400000" flipH="1">
            <a:off x="1696151" y="2778549"/>
            <a:ext cx="475769" cy="216024"/>
          </a:xfrm>
          <a:prstGeom prst="leftArrow">
            <a:avLst/>
          </a:prstGeom>
          <a:solidFill>
            <a:schemeClr val="accent2"/>
          </a:solidFill>
          <a:ln>
            <a:solidFill>
              <a:srgbClr val="920000"/>
            </a:solidFill>
          </a:ln>
        </p:spPr>
        <p:style>
          <a:lnRef idx="2">
            <a:schemeClr val="dk1"/>
          </a:lnRef>
          <a:fillRef idx="1">
            <a:schemeClr val="lt1"/>
          </a:fillRef>
          <a:effectRef idx="0">
            <a:schemeClr val="dk1"/>
          </a:effectRef>
          <a:fontRef idx="minor">
            <a:schemeClr val="dk1"/>
          </a:fontRef>
        </p:style>
        <p:txBody>
          <a:bodyPr lIns="11431" tIns="333223" rIns="11430" bIns="333221" spcCol="1270" rtlCol="0" anchor="ctr"/>
          <a:lstStyle/>
          <a:p>
            <a:pPr algn="ctr" defTabSz="800100">
              <a:lnSpc>
                <a:spcPct val="90000"/>
              </a:lnSpc>
              <a:spcAft>
                <a:spcPct val="35000"/>
              </a:spcAft>
            </a:pPr>
            <a:endParaRPr lang="es-ES" sz="1800">
              <a:ln>
                <a:solidFill>
                  <a:srgbClr val="920000"/>
                </a:solidFill>
              </a:ln>
              <a:solidFill>
                <a:srgbClr val="C00000"/>
              </a:solidFill>
            </a:endParaRPr>
          </a:p>
        </p:txBody>
      </p:sp>
      <p:pic>
        <p:nvPicPr>
          <p:cNvPr id="4" name="Imagen 3"/>
          <p:cNvPicPr>
            <a:picLocks noChangeAspect="1"/>
          </p:cNvPicPr>
          <p:nvPr/>
        </p:nvPicPr>
        <p:blipFill>
          <a:blip r:embed="rId8"/>
          <a:stretch>
            <a:fillRect/>
          </a:stretch>
        </p:blipFill>
        <p:spPr>
          <a:xfrm>
            <a:off x="458826" y="4329736"/>
            <a:ext cx="2637968" cy="2317773"/>
          </a:xfrm>
          <a:prstGeom prst="rect">
            <a:avLst/>
          </a:prstGeom>
        </p:spPr>
      </p:pic>
      <p:pic>
        <p:nvPicPr>
          <p:cNvPr id="15" name="Imagen 14"/>
          <p:cNvPicPr>
            <a:picLocks noChangeAspect="1"/>
          </p:cNvPicPr>
          <p:nvPr/>
        </p:nvPicPr>
        <p:blipFill>
          <a:blip r:embed="rId9"/>
          <a:stretch>
            <a:fillRect/>
          </a:stretch>
        </p:blipFill>
        <p:spPr>
          <a:xfrm>
            <a:off x="4953771" y="1805820"/>
            <a:ext cx="5256584" cy="4677118"/>
          </a:xfrm>
          <a:prstGeom prst="rect">
            <a:avLst/>
          </a:prstGeom>
        </p:spPr>
      </p:pic>
      <p:sp>
        <p:nvSpPr>
          <p:cNvPr id="17" name="CuadroTexto 16"/>
          <p:cNvSpPr txBox="1"/>
          <p:nvPr/>
        </p:nvSpPr>
        <p:spPr>
          <a:xfrm>
            <a:off x="10431970" y="1974504"/>
            <a:ext cx="1368152" cy="707886"/>
          </a:xfrm>
          <a:prstGeom prst="wedgeRectCallout">
            <a:avLst>
              <a:gd name="adj1" fmla="val -75733"/>
              <a:gd name="adj2" fmla="val 9447"/>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000" b="1" dirty="0"/>
              <a:t>1º ITERACIÓN</a:t>
            </a:r>
          </a:p>
        </p:txBody>
      </p:sp>
      <p:sp>
        <p:nvSpPr>
          <p:cNvPr id="19" name="CuadroTexto 18"/>
          <p:cNvSpPr txBox="1"/>
          <p:nvPr/>
        </p:nvSpPr>
        <p:spPr>
          <a:xfrm>
            <a:off x="10431970" y="3417086"/>
            <a:ext cx="1368152" cy="707886"/>
          </a:xfrm>
          <a:prstGeom prst="wedgeRectCallout">
            <a:avLst>
              <a:gd name="adj1" fmla="val -47090"/>
              <a:gd name="adj2" fmla="val 92487"/>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000" b="1" dirty="0"/>
              <a:t>2º ITERACIÓN</a:t>
            </a:r>
          </a:p>
        </p:txBody>
      </p:sp>
      <p:sp>
        <p:nvSpPr>
          <p:cNvPr id="20" name="Título 1"/>
          <p:cNvSpPr txBox="1">
            <a:spLocks/>
          </p:cNvSpPr>
          <p:nvPr/>
        </p:nvSpPr>
        <p:spPr bwMode="auto">
          <a:xfrm>
            <a:off x="1981647" y="836712"/>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
        <p:nvSpPr>
          <p:cNvPr id="2" name="Rectángulo 1"/>
          <p:cNvSpPr/>
          <p:nvPr/>
        </p:nvSpPr>
        <p:spPr>
          <a:xfrm>
            <a:off x="532028" y="1040194"/>
            <a:ext cx="2831976" cy="646331"/>
          </a:xfrm>
          <a:prstGeom prst="rect">
            <a:avLst/>
          </a:prstGeom>
        </p:spPr>
        <p:txBody>
          <a:bodyPr wrap="square">
            <a:spAutoFit/>
          </a:bodyPr>
          <a:lstStyle/>
          <a:p>
            <a:r>
              <a:rPr lang="es-AR" dirty="0">
                <a:solidFill>
                  <a:srgbClr val="2A2A2A"/>
                </a:solidFill>
                <a:latin typeface="Calibri-Identity-H"/>
              </a:rPr>
              <a:t>https://www.youtube.com/</a:t>
            </a:r>
          </a:p>
          <a:p>
            <a:r>
              <a:rPr lang="es-AR" dirty="0" err="1">
                <a:solidFill>
                  <a:srgbClr val="2A2A2A"/>
                </a:solidFill>
                <a:latin typeface="Calibri-Identity-H"/>
              </a:rPr>
              <a:t>watch?v</a:t>
            </a:r>
            <a:r>
              <a:rPr lang="es-AR" dirty="0">
                <a:solidFill>
                  <a:srgbClr val="2A2A2A"/>
                </a:solidFill>
                <a:latin typeface="Calibri-Identity-H"/>
              </a:rPr>
              <a:t>=5kVQ8kf52K4</a:t>
            </a:r>
            <a:endParaRPr lang="es-AR" dirty="0">
              <a:solidFill>
                <a:srgbClr val="2A2A2A"/>
              </a:solidFill>
            </a:endParaRPr>
          </a:p>
        </p:txBody>
      </p:sp>
    </p:spTree>
    <p:extLst>
      <p:ext uri="{BB962C8B-B14F-4D97-AF65-F5344CB8AC3E}">
        <p14:creationId xmlns:p14="http://schemas.microsoft.com/office/powerpoint/2010/main" val="39402862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CuadroTexto 8"/>
          <p:cNvSpPr txBox="1"/>
          <p:nvPr/>
        </p:nvSpPr>
        <p:spPr>
          <a:xfrm>
            <a:off x="3364004" y="1188041"/>
            <a:ext cx="5688632" cy="584775"/>
          </a:xfrm>
          <a:prstGeom prst="rect">
            <a:avLst/>
          </a:prstGeom>
          <a:noFill/>
        </p:spPr>
        <p:txBody>
          <a:bodyPr wrap="square" rtlCol="0">
            <a:spAutoFit/>
          </a:bodyPr>
          <a:lstStyle>
            <a:defPPr>
              <a:defRPr lang="es-AR"/>
            </a:defPPr>
            <a:lvl1pPr>
              <a:defRPr sz="3200" b="1"/>
            </a:lvl1pPr>
          </a:lstStyle>
          <a:p>
            <a:r>
              <a:rPr lang="es-ES" b="0" dirty="0"/>
              <a:t>ALGORITMOS FUNDAMENTALES</a:t>
            </a:r>
            <a:endParaRPr lang="es-ES" dirty="0"/>
          </a:p>
        </p:txBody>
      </p:sp>
      <p:grpSp>
        <p:nvGrpSpPr>
          <p:cNvPr id="11" name="Grupo 10"/>
          <p:cNvGrpSpPr/>
          <p:nvPr/>
        </p:nvGrpSpPr>
        <p:grpSpPr>
          <a:xfrm>
            <a:off x="623392" y="1892683"/>
            <a:ext cx="3600400" cy="564472"/>
            <a:chOff x="0" y="24762"/>
            <a:chExt cx="2808312" cy="1272960"/>
          </a:xfrm>
        </p:grpSpPr>
        <p:sp>
          <p:nvSpPr>
            <p:cNvPr id="12" name="Rectángulo redondeado 11"/>
            <p:cNvSpPr/>
            <p:nvPr/>
          </p:nvSpPr>
          <p:spPr>
            <a:xfrm>
              <a:off x="0" y="24762"/>
              <a:ext cx="2808312" cy="127296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CuadroTexto 12"/>
            <p:cNvSpPr txBox="1"/>
            <p:nvPr/>
          </p:nvSpPr>
          <p:spPr>
            <a:xfrm>
              <a:off x="62141" y="8690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ES" sz="3200" kern="1200" dirty="0"/>
                <a:t>De Ordenamiento</a:t>
              </a:r>
            </a:p>
          </p:txBody>
        </p:sp>
      </p:grpSp>
      <p:sp>
        <p:nvSpPr>
          <p:cNvPr id="10" name="CuadroTexto 9"/>
          <p:cNvSpPr txBox="1"/>
          <p:nvPr/>
        </p:nvSpPr>
        <p:spPr>
          <a:xfrm>
            <a:off x="473320" y="3140968"/>
            <a:ext cx="2890684" cy="1077218"/>
          </a:xfrm>
          <a:prstGeom prst="rect">
            <a:avLst/>
          </a:prstGeom>
          <a:noFill/>
        </p:spPr>
        <p:txBody>
          <a:bodyPr wrap="square" rtlCol="0">
            <a:spAutoFit/>
          </a:bodyPr>
          <a:lstStyle>
            <a:defPPr>
              <a:defRPr lang="es-AR"/>
            </a:defPPr>
            <a:lvl1pPr>
              <a:defRPr sz="3200" i="1">
                <a:ln w="0">
                  <a:solidFill>
                    <a:schemeClr val="accent4">
                      <a:lumMod val="50000"/>
                    </a:schemeClr>
                  </a:solidFill>
                </a:ln>
                <a:solidFill>
                  <a:srgbClr val="7030A0"/>
                </a:solidFill>
                <a:effectLst>
                  <a:outerShdw blurRad="38100" dist="25400" dir="5400000" algn="ctr" rotWithShape="0">
                    <a:srgbClr val="6E747A">
                      <a:alpha val="43000"/>
                    </a:srgbClr>
                  </a:outerShdw>
                </a:effectLst>
              </a:defRPr>
            </a:lvl1pPr>
          </a:lstStyle>
          <a:p>
            <a:pPr algn="ctr"/>
            <a:r>
              <a:rPr lang="es-ES" b="1" dirty="0">
                <a:ln w="22225">
                  <a:solidFill>
                    <a:schemeClr val="accent2"/>
                  </a:solidFill>
                  <a:prstDash val="solid"/>
                </a:ln>
                <a:solidFill>
                  <a:srgbClr val="920000"/>
                </a:solidFill>
                <a:effectLst/>
              </a:rPr>
              <a:t>Ordenamiento por inserción</a:t>
            </a:r>
          </a:p>
        </p:txBody>
      </p:sp>
      <p:sp>
        <p:nvSpPr>
          <p:cNvPr id="14" name="Flecha izquierda 13"/>
          <p:cNvSpPr/>
          <p:nvPr/>
        </p:nvSpPr>
        <p:spPr>
          <a:xfrm rot="5400000" flipH="1">
            <a:off x="1696151" y="2778549"/>
            <a:ext cx="475769" cy="216024"/>
          </a:xfrm>
          <a:prstGeom prst="leftArrow">
            <a:avLst/>
          </a:prstGeom>
          <a:solidFill>
            <a:schemeClr val="accent2"/>
          </a:solidFill>
          <a:ln>
            <a:solidFill>
              <a:srgbClr val="920000"/>
            </a:solidFill>
          </a:ln>
        </p:spPr>
        <p:style>
          <a:lnRef idx="2">
            <a:schemeClr val="dk1"/>
          </a:lnRef>
          <a:fillRef idx="1">
            <a:schemeClr val="lt1"/>
          </a:fillRef>
          <a:effectRef idx="0">
            <a:schemeClr val="dk1"/>
          </a:effectRef>
          <a:fontRef idx="minor">
            <a:schemeClr val="dk1"/>
          </a:fontRef>
        </p:style>
        <p:txBody>
          <a:bodyPr lIns="11431" tIns="333223" rIns="11430" bIns="333221" spcCol="1270" rtlCol="0" anchor="ctr"/>
          <a:lstStyle/>
          <a:p>
            <a:pPr algn="ctr" defTabSz="800100">
              <a:lnSpc>
                <a:spcPct val="90000"/>
              </a:lnSpc>
              <a:spcAft>
                <a:spcPct val="35000"/>
              </a:spcAft>
            </a:pPr>
            <a:endParaRPr lang="es-ES" sz="1800">
              <a:ln>
                <a:solidFill>
                  <a:srgbClr val="920000"/>
                </a:solidFill>
              </a:ln>
              <a:solidFill>
                <a:srgbClr val="C00000"/>
              </a:solidFill>
            </a:endParaRPr>
          </a:p>
        </p:txBody>
      </p:sp>
      <p:pic>
        <p:nvPicPr>
          <p:cNvPr id="4" name="Imagen 3"/>
          <p:cNvPicPr>
            <a:picLocks noChangeAspect="1"/>
          </p:cNvPicPr>
          <p:nvPr/>
        </p:nvPicPr>
        <p:blipFill>
          <a:blip r:embed="rId5"/>
          <a:stretch>
            <a:fillRect/>
          </a:stretch>
        </p:blipFill>
        <p:spPr>
          <a:xfrm>
            <a:off x="458826" y="4329736"/>
            <a:ext cx="2637968" cy="2317773"/>
          </a:xfrm>
          <a:prstGeom prst="rect">
            <a:avLst/>
          </a:prstGeom>
        </p:spPr>
      </p:pic>
      <p:sp>
        <p:nvSpPr>
          <p:cNvPr id="20" name="Título 1"/>
          <p:cNvSpPr txBox="1">
            <a:spLocks/>
          </p:cNvSpPr>
          <p:nvPr/>
        </p:nvSpPr>
        <p:spPr bwMode="auto">
          <a:xfrm>
            <a:off x="1981647" y="836712"/>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
        <p:nvSpPr>
          <p:cNvPr id="2" name="Rectángulo 1"/>
          <p:cNvSpPr/>
          <p:nvPr/>
        </p:nvSpPr>
        <p:spPr>
          <a:xfrm>
            <a:off x="532028" y="1040194"/>
            <a:ext cx="2831976" cy="646331"/>
          </a:xfrm>
          <a:prstGeom prst="rect">
            <a:avLst/>
          </a:prstGeom>
        </p:spPr>
        <p:txBody>
          <a:bodyPr wrap="square">
            <a:spAutoFit/>
          </a:bodyPr>
          <a:lstStyle/>
          <a:p>
            <a:r>
              <a:rPr lang="es-AR" dirty="0">
                <a:solidFill>
                  <a:srgbClr val="2A2A2A"/>
                </a:solidFill>
                <a:latin typeface="Calibri-Identity-H"/>
              </a:rPr>
              <a:t>https://www.youtube.com/</a:t>
            </a:r>
          </a:p>
          <a:p>
            <a:r>
              <a:rPr lang="es-AR" dirty="0" err="1">
                <a:solidFill>
                  <a:srgbClr val="2A2A2A"/>
                </a:solidFill>
                <a:latin typeface="Calibri-Identity-H"/>
              </a:rPr>
              <a:t>watch?v</a:t>
            </a:r>
            <a:r>
              <a:rPr lang="es-AR" dirty="0">
                <a:solidFill>
                  <a:srgbClr val="2A2A2A"/>
                </a:solidFill>
                <a:latin typeface="Calibri-Identity-H"/>
              </a:rPr>
              <a:t>=5kVQ8kf52K4</a:t>
            </a:r>
            <a:endParaRPr lang="es-AR" dirty="0">
              <a:solidFill>
                <a:srgbClr val="2A2A2A"/>
              </a:solidFill>
            </a:endParaRPr>
          </a:p>
        </p:txBody>
      </p:sp>
      <p:pic>
        <p:nvPicPr>
          <p:cNvPr id="5" name="Ordenamiento por Inserción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321517" y="1931052"/>
            <a:ext cx="7655573" cy="4306260"/>
          </a:xfrm>
          <a:prstGeom prst="rect">
            <a:avLst/>
          </a:prstGeom>
        </p:spPr>
      </p:pic>
    </p:spTree>
    <p:extLst>
      <p:ext uri="{BB962C8B-B14F-4D97-AF65-F5344CB8AC3E}">
        <p14:creationId xmlns:p14="http://schemas.microsoft.com/office/powerpoint/2010/main" val="19569926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1" name="Grupo 10"/>
          <p:cNvGrpSpPr/>
          <p:nvPr/>
        </p:nvGrpSpPr>
        <p:grpSpPr>
          <a:xfrm>
            <a:off x="623392" y="1892683"/>
            <a:ext cx="3600400" cy="564472"/>
            <a:chOff x="0" y="24762"/>
            <a:chExt cx="2808312" cy="1272960"/>
          </a:xfrm>
        </p:grpSpPr>
        <p:sp>
          <p:nvSpPr>
            <p:cNvPr id="12" name="Rectángulo redondeado 11"/>
            <p:cNvSpPr/>
            <p:nvPr/>
          </p:nvSpPr>
          <p:spPr>
            <a:xfrm>
              <a:off x="0" y="24762"/>
              <a:ext cx="2808312" cy="127296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CuadroTexto 12"/>
            <p:cNvSpPr txBox="1"/>
            <p:nvPr/>
          </p:nvSpPr>
          <p:spPr>
            <a:xfrm>
              <a:off x="62141" y="8690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ES" sz="3200" kern="1200" dirty="0"/>
                <a:t>De Ordenamiento</a:t>
              </a:r>
            </a:p>
          </p:txBody>
        </p:sp>
      </p:grpSp>
      <p:sp>
        <p:nvSpPr>
          <p:cNvPr id="10" name="CuadroTexto 9"/>
          <p:cNvSpPr txBox="1"/>
          <p:nvPr/>
        </p:nvSpPr>
        <p:spPr>
          <a:xfrm>
            <a:off x="623392" y="2996952"/>
            <a:ext cx="2588679" cy="1077218"/>
          </a:xfrm>
          <a:prstGeom prst="rect">
            <a:avLst/>
          </a:prstGeom>
          <a:noFill/>
        </p:spPr>
        <p:txBody>
          <a:bodyPr wrap="square" rtlCol="0">
            <a:spAutoFit/>
          </a:bodyPr>
          <a:lstStyle>
            <a:defPPr>
              <a:defRPr lang="es-AR"/>
            </a:defPPr>
            <a:lvl1pPr algn="ctr">
              <a:defRPr sz="3200" b="1" i="1">
                <a:ln w="22225">
                  <a:solidFill>
                    <a:schemeClr val="accent2"/>
                  </a:solidFill>
                  <a:prstDash val="solid"/>
                </a:ln>
                <a:solidFill>
                  <a:srgbClr val="920000"/>
                </a:solidFill>
                <a:effectLst/>
              </a:defRPr>
            </a:lvl1pPr>
          </a:lstStyle>
          <a:p>
            <a:r>
              <a:rPr lang="es-ES" dirty="0"/>
              <a:t>Algoritmo de la burbuja</a:t>
            </a:r>
          </a:p>
        </p:txBody>
      </p:sp>
      <p:sp>
        <p:nvSpPr>
          <p:cNvPr id="14" name="Flecha izquierda 13"/>
          <p:cNvSpPr/>
          <p:nvPr/>
        </p:nvSpPr>
        <p:spPr>
          <a:xfrm rot="5400000" flipH="1">
            <a:off x="1716604" y="2651055"/>
            <a:ext cx="475769" cy="216024"/>
          </a:xfrm>
          <a:prstGeom prst="leftArrow">
            <a:avLst/>
          </a:prstGeom>
          <a:solidFill>
            <a:schemeClr val="accent2"/>
          </a:solidFill>
          <a:ln>
            <a:solidFill>
              <a:srgbClr val="920000"/>
            </a:solidFill>
          </a:ln>
        </p:spPr>
        <p:style>
          <a:lnRef idx="2">
            <a:schemeClr val="dk1"/>
          </a:lnRef>
          <a:fillRef idx="1">
            <a:schemeClr val="lt1"/>
          </a:fillRef>
          <a:effectRef idx="0">
            <a:schemeClr val="dk1"/>
          </a:effectRef>
          <a:fontRef idx="minor">
            <a:schemeClr val="dk1"/>
          </a:fontRef>
        </p:style>
        <p:txBody>
          <a:bodyPr lIns="11431" tIns="333223" rIns="11430" bIns="333221" spcCol="1270" rtlCol="0" anchor="ctr"/>
          <a:lstStyle/>
          <a:p>
            <a:pPr algn="ctr" defTabSz="800100">
              <a:lnSpc>
                <a:spcPct val="90000"/>
              </a:lnSpc>
              <a:spcAft>
                <a:spcPct val="35000"/>
              </a:spcAft>
            </a:pPr>
            <a:endParaRPr lang="es-ES" sz="1800">
              <a:ln>
                <a:solidFill>
                  <a:srgbClr val="920000"/>
                </a:solidFill>
              </a:ln>
              <a:solidFill>
                <a:srgbClr val="C00000"/>
              </a:solidFill>
            </a:endParaRPr>
          </a:p>
        </p:txBody>
      </p:sp>
      <p:sp>
        <p:nvSpPr>
          <p:cNvPr id="16" name="CuadroTexto 15"/>
          <p:cNvSpPr txBox="1"/>
          <p:nvPr/>
        </p:nvSpPr>
        <p:spPr>
          <a:xfrm>
            <a:off x="373660" y="4077072"/>
            <a:ext cx="5218284" cy="2677656"/>
          </a:xfrm>
          <a:prstGeom prst="rect">
            <a:avLst/>
          </a:prstGeom>
          <a:noFill/>
        </p:spPr>
        <p:txBody>
          <a:bodyPr wrap="square" rtlCol="0">
            <a:spAutoFit/>
          </a:bodyPr>
          <a:lstStyle/>
          <a:p>
            <a:pPr marL="342900" indent="-342900">
              <a:buFont typeface="Wingdings" panose="05000000000000000000" pitchFamily="2" charset="2"/>
              <a:buChar char="ü"/>
            </a:pPr>
            <a:r>
              <a:rPr lang="es-AR" sz="2400" dirty="0"/>
              <a:t>Este algoritmo consiste en comparar cada elemento de la lista con el siguiente (por parejas), si no están en el orden correcto, se intercambian entre sí sus valores. </a:t>
            </a:r>
          </a:p>
          <a:p>
            <a:pPr marL="342900" indent="-342900">
              <a:buFont typeface="Wingdings" panose="05000000000000000000" pitchFamily="2" charset="2"/>
              <a:buChar char="ü"/>
            </a:pPr>
            <a:r>
              <a:rPr lang="es-AR" sz="2400" dirty="0"/>
              <a:t>El valor más pequeño flota hasta el principio de la lista.</a:t>
            </a:r>
            <a:endParaRPr lang="es-ES" sz="2400" dirty="0"/>
          </a:p>
        </p:txBody>
      </p:sp>
      <p:pic>
        <p:nvPicPr>
          <p:cNvPr id="17" name="Imagen 16"/>
          <p:cNvPicPr>
            <a:picLocks noChangeAspect="1"/>
          </p:cNvPicPr>
          <p:nvPr/>
        </p:nvPicPr>
        <p:blipFill rotWithShape="1">
          <a:blip r:embed="rId8"/>
          <a:srcRect r="25929"/>
          <a:stretch/>
        </p:blipFill>
        <p:spPr>
          <a:xfrm>
            <a:off x="5446876" y="1823570"/>
            <a:ext cx="6506749" cy="4931158"/>
          </a:xfrm>
          <a:prstGeom prst="rect">
            <a:avLst/>
          </a:prstGeom>
        </p:spPr>
      </p:pic>
      <p:sp>
        <p:nvSpPr>
          <p:cNvPr id="18" name="Rectángulo 17"/>
          <p:cNvSpPr/>
          <p:nvPr/>
        </p:nvSpPr>
        <p:spPr>
          <a:xfrm>
            <a:off x="10210356" y="2910476"/>
            <a:ext cx="1743270" cy="1022579"/>
          </a:xfrm>
          <a:prstGeom prst="rect">
            <a:avLst/>
          </a:prstGeom>
          <a:solidFill>
            <a:schemeClr val="bg1"/>
          </a:solidFill>
          <a:ln>
            <a:solidFill>
              <a:schemeClr val="bg1"/>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1431" tIns="333223" rIns="11430" bIns="333221" spcCol="1270" rtlCol="0" anchor="ctr"/>
          <a:lstStyle/>
          <a:p>
            <a:pPr algn="ctr" defTabSz="800100">
              <a:lnSpc>
                <a:spcPct val="90000"/>
              </a:lnSpc>
              <a:spcAft>
                <a:spcPct val="35000"/>
              </a:spcAft>
            </a:pPr>
            <a:endParaRPr lang="es-ES" sz="1800"/>
          </a:p>
        </p:txBody>
      </p:sp>
      <p:sp>
        <p:nvSpPr>
          <p:cNvPr id="19" name="Rectángulo 18"/>
          <p:cNvSpPr/>
          <p:nvPr/>
        </p:nvSpPr>
        <p:spPr>
          <a:xfrm>
            <a:off x="11201177" y="3658517"/>
            <a:ext cx="752448" cy="1022579"/>
          </a:xfrm>
          <a:prstGeom prst="rect">
            <a:avLst/>
          </a:prstGeom>
          <a:solidFill>
            <a:schemeClr val="bg1"/>
          </a:solidFill>
          <a:ln>
            <a:solidFill>
              <a:schemeClr val="bg1"/>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1431" tIns="333223" rIns="11430" bIns="333221" spcCol="1270" rtlCol="0" anchor="ctr"/>
          <a:lstStyle/>
          <a:p>
            <a:pPr algn="ctr" defTabSz="800100">
              <a:lnSpc>
                <a:spcPct val="90000"/>
              </a:lnSpc>
              <a:spcAft>
                <a:spcPct val="35000"/>
              </a:spcAft>
            </a:pPr>
            <a:endParaRPr lang="es-ES" sz="1800"/>
          </a:p>
        </p:txBody>
      </p:sp>
      <p:sp>
        <p:nvSpPr>
          <p:cNvPr id="20" name="CuadroTexto 19"/>
          <p:cNvSpPr txBox="1"/>
          <p:nvPr/>
        </p:nvSpPr>
        <p:spPr>
          <a:xfrm>
            <a:off x="10740275" y="1184797"/>
            <a:ext cx="1368152" cy="707886"/>
          </a:xfrm>
          <a:prstGeom prst="wedgeRectCallout">
            <a:avLst>
              <a:gd name="adj1" fmla="val -47090"/>
              <a:gd name="adj2" fmla="val 92487"/>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000" b="1" dirty="0"/>
              <a:t>1º ITERACIÓN</a:t>
            </a:r>
          </a:p>
        </p:txBody>
      </p:sp>
      <p:pic>
        <p:nvPicPr>
          <p:cNvPr id="21" name="Imagen 20"/>
          <p:cNvPicPr>
            <a:picLocks noChangeAspect="1"/>
          </p:cNvPicPr>
          <p:nvPr/>
        </p:nvPicPr>
        <p:blipFill rotWithShape="1">
          <a:blip r:embed="rId9" cstate="print">
            <a:extLst>
              <a:ext uri="{28A0092B-C50C-407E-A947-70E740481C1C}">
                <a14:useLocalDpi xmlns:a14="http://schemas.microsoft.com/office/drawing/2010/main" val="0"/>
              </a:ext>
            </a:extLst>
          </a:blip>
          <a:srcRect l="14978" r="19976"/>
          <a:stretch/>
        </p:blipFill>
        <p:spPr>
          <a:xfrm>
            <a:off x="2982091" y="3648548"/>
            <a:ext cx="614763" cy="548045"/>
          </a:xfrm>
          <a:prstGeom prst="rect">
            <a:avLst/>
          </a:prstGeom>
        </p:spPr>
      </p:pic>
      <p:pic>
        <p:nvPicPr>
          <p:cNvPr id="24" name="Imagen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108223" y="3025716"/>
            <a:ext cx="1049905" cy="1049905"/>
          </a:xfrm>
          <a:prstGeom prst="rect">
            <a:avLst/>
          </a:prstGeom>
        </p:spPr>
      </p:pic>
      <p:sp>
        <p:nvSpPr>
          <p:cNvPr id="25" name="CuadroTexto 24"/>
          <p:cNvSpPr txBox="1"/>
          <p:nvPr/>
        </p:nvSpPr>
        <p:spPr>
          <a:xfrm>
            <a:off x="3364004" y="1188041"/>
            <a:ext cx="5688632" cy="584775"/>
          </a:xfrm>
          <a:prstGeom prst="rect">
            <a:avLst/>
          </a:prstGeom>
          <a:noFill/>
        </p:spPr>
        <p:txBody>
          <a:bodyPr wrap="square" rtlCol="0">
            <a:spAutoFit/>
          </a:bodyPr>
          <a:lstStyle>
            <a:defPPr>
              <a:defRPr lang="es-AR"/>
            </a:defPPr>
            <a:lvl1pPr>
              <a:defRPr sz="3200" b="1"/>
            </a:lvl1pPr>
          </a:lstStyle>
          <a:p>
            <a:r>
              <a:rPr lang="es-ES" b="0" dirty="0"/>
              <a:t>ALGORITMOS FUNDAMENTALES</a:t>
            </a:r>
            <a:endParaRPr lang="es-ES" dirty="0"/>
          </a:p>
        </p:txBody>
      </p:sp>
      <p:sp>
        <p:nvSpPr>
          <p:cNvPr id="26" name="Título 1"/>
          <p:cNvSpPr txBox="1">
            <a:spLocks/>
          </p:cNvSpPr>
          <p:nvPr/>
        </p:nvSpPr>
        <p:spPr bwMode="auto">
          <a:xfrm>
            <a:off x="1981647" y="836712"/>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
        <p:nvSpPr>
          <p:cNvPr id="2" name="Rectángulo 1"/>
          <p:cNvSpPr/>
          <p:nvPr/>
        </p:nvSpPr>
        <p:spPr>
          <a:xfrm>
            <a:off x="316004" y="1090413"/>
            <a:ext cx="2896067" cy="646331"/>
          </a:xfrm>
          <a:prstGeom prst="rect">
            <a:avLst/>
          </a:prstGeom>
        </p:spPr>
        <p:txBody>
          <a:bodyPr wrap="square">
            <a:spAutoFit/>
          </a:bodyPr>
          <a:lstStyle/>
          <a:p>
            <a:r>
              <a:rPr lang="es-AR" dirty="0">
                <a:solidFill>
                  <a:srgbClr val="2A2A2A"/>
                </a:solidFill>
                <a:latin typeface="Calibri-Identity-H"/>
              </a:rPr>
              <a:t>https://www.youtube.com/</a:t>
            </a:r>
          </a:p>
          <a:p>
            <a:r>
              <a:rPr lang="es-AR" dirty="0" err="1">
                <a:solidFill>
                  <a:srgbClr val="2A2A2A"/>
                </a:solidFill>
                <a:latin typeface="Calibri-Identity-H"/>
              </a:rPr>
              <a:t>watch?v</a:t>
            </a:r>
            <a:r>
              <a:rPr lang="es-AR" dirty="0">
                <a:solidFill>
                  <a:srgbClr val="2A2A2A"/>
                </a:solidFill>
                <a:latin typeface="Calibri-Identity-H"/>
              </a:rPr>
              <a:t>=L3d48etbseY</a:t>
            </a:r>
            <a:endParaRPr lang="es-AR" dirty="0">
              <a:solidFill>
                <a:srgbClr val="2A2A2A"/>
              </a:solidFill>
            </a:endParaRPr>
          </a:p>
        </p:txBody>
      </p:sp>
    </p:spTree>
    <p:extLst>
      <p:ext uri="{BB962C8B-B14F-4D97-AF65-F5344CB8AC3E}">
        <p14:creationId xmlns:p14="http://schemas.microsoft.com/office/powerpoint/2010/main" val="3463155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11" name="Grupo 10"/>
          <p:cNvGrpSpPr/>
          <p:nvPr/>
        </p:nvGrpSpPr>
        <p:grpSpPr>
          <a:xfrm>
            <a:off x="623392" y="1892683"/>
            <a:ext cx="3600400" cy="564472"/>
            <a:chOff x="0" y="24762"/>
            <a:chExt cx="2808312" cy="1272960"/>
          </a:xfrm>
        </p:grpSpPr>
        <p:sp>
          <p:nvSpPr>
            <p:cNvPr id="12" name="Rectángulo redondeado 11"/>
            <p:cNvSpPr/>
            <p:nvPr/>
          </p:nvSpPr>
          <p:spPr>
            <a:xfrm>
              <a:off x="0" y="24762"/>
              <a:ext cx="2808312" cy="127296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CuadroTexto 12"/>
            <p:cNvSpPr txBox="1"/>
            <p:nvPr/>
          </p:nvSpPr>
          <p:spPr>
            <a:xfrm>
              <a:off x="62141" y="8690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ES" sz="3200" kern="1200" dirty="0"/>
                <a:t>De Ordenamiento</a:t>
              </a:r>
            </a:p>
          </p:txBody>
        </p:sp>
      </p:grpSp>
      <p:sp>
        <p:nvSpPr>
          <p:cNvPr id="10" name="CuadroTexto 9"/>
          <p:cNvSpPr txBox="1"/>
          <p:nvPr/>
        </p:nvSpPr>
        <p:spPr>
          <a:xfrm>
            <a:off x="623392" y="2996952"/>
            <a:ext cx="2588679" cy="1077218"/>
          </a:xfrm>
          <a:prstGeom prst="rect">
            <a:avLst/>
          </a:prstGeom>
          <a:noFill/>
        </p:spPr>
        <p:txBody>
          <a:bodyPr wrap="square" rtlCol="0">
            <a:spAutoFit/>
          </a:bodyPr>
          <a:lstStyle>
            <a:defPPr>
              <a:defRPr lang="es-AR"/>
            </a:defPPr>
            <a:lvl1pPr algn="ctr">
              <a:defRPr sz="3200" b="1" i="1">
                <a:ln w="22225">
                  <a:solidFill>
                    <a:schemeClr val="accent2"/>
                  </a:solidFill>
                  <a:prstDash val="solid"/>
                </a:ln>
                <a:solidFill>
                  <a:srgbClr val="920000"/>
                </a:solidFill>
                <a:effectLst/>
              </a:defRPr>
            </a:lvl1pPr>
          </a:lstStyle>
          <a:p>
            <a:r>
              <a:rPr lang="es-ES" dirty="0"/>
              <a:t>Algoritmo de la burbuja</a:t>
            </a:r>
          </a:p>
        </p:txBody>
      </p:sp>
      <p:sp>
        <p:nvSpPr>
          <p:cNvPr id="14" name="Flecha izquierda 13"/>
          <p:cNvSpPr/>
          <p:nvPr/>
        </p:nvSpPr>
        <p:spPr>
          <a:xfrm rot="5400000" flipH="1">
            <a:off x="1716604" y="2651055"/>
            <a:ext cx="475769" cy="216024"/>
          </a:xfrm>
          <a:prstGeom prst="leftArrow">
            <a:avLst/>
          </a:prstGeom>
          <a:solidFill>
            <a:schemeClr val="accent2"/>
          </a:solidFill>
          <a:ln>
            <a:solidFill>
              <a:srgbClr val="920000"/>
            </a:solidFill>
          </a:ln>
        </p:spPr>
        <p:style>
          <a:lnRef idx="2">
            <a:schemeClr val="dk1"/>
          </a:lnRef>
          <a:fillRef idx="1">
            <a:schemeClr val="lt1"/>
          </a:fillRef>
          <a:effectRef idx="0">
            <a:schemeClr val="dk1"/>
          </a:effectRef>
          <a:fontRef idx="minor">
            <a:schemeClr val="dk1"/>
          </a:fontRef>
        </p:style>
        <p:txBody>
          <a:bodyPr lIns="11431" tIns="333223" rIns="11430" bIns="333221" spcCol="1270" rtlCol="0" anchor="ctr"/>
          <a:lstStyle/>
          <a:p>
            <a:pPr algn="ctr" defTabSz="800100">
              <a:lnSpc>
                <a:spcPct val="90000"/>
              </a:lnSpc>
              <a:spcAft>
                <a:spcPct val="35000"/>
              </a:spcAft>
            </a:pPr>
            <a:endParaRPr lang="es-ES" sz="1800">
              <a:ln>
                <a:solidFill>
                  <a:srgbClr val="920000"/>
                </a:solidFill>
              </a:ln>
              <a:solidFill>
                <a:srgbClr val="C00000"/>
              </a:solidFill>
            </a:endParaRPr>
          </a:p>
        </p:txBody>
      </p:sp>
      <p:sp>
        <p:nvSpPr>
          <p:cNvPr id="18" name="Rectángulo 17"/>
          <p:cNvSpPr/>
          <p:nvPr/>
        </p:nvSpPr>
        <p:spPr>
          <a:xfrm>
            <a:off x="10210356" y="2910476"/>
            <a:ext cx="1743270" cy="1022579"/>
          </a:xfrm>
          <a:prstGeom prst="rect">
            <a:avLst/>
          </a:prstGeom>
          <a:solidFill>
            <a:schemeClr val="bg1"/>
          </a:solidFill>
          <a:ln>
            <a:solidFill>
              <a:schemeClr val="bg1"/>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1431" tIns="333223" rIns="11430" bIns="333221" spcCol="1270" rtlCol="0" anchor="ctr"/>
          <a:lstStyle/>
          <a:p>
            <a:pPr algn="ctr" defTabSz="800100">
              <a:lnSpc>
                <a:spcPct val="90000"/>
              </a:lnSpc>
              <a:spcAft>
                <a:spcPct val="35000"/>
              </a:spcAft>
            </a:pPr>
            <a:endParaRPr lang="es-ES" sz="1800"/>
          </a:p>
        </p:txBody>
      </p:sp>
      <p:sp>
        <p:nvSpPr>
          <p:cNvPr id="19" name="Rectángulo 18"/>
          <p:cNvSpPr/>
          <p:nvPr/>
        </p:nvSpPr>
        <p:spPr>
          <a:xfrm>
            <a:off x="11201177" y="3658517"/>
            <a:ext cx="752448" cy="1022579"/>
          </a:xfrm>
          <a:prstGeom prst="rect">
            <a:avLst/>
          </a:prstGeom>
          <a:solidFill>
            <a:schemeClr val="bg1"/>
          </a:solidFill>
          <a:ln>
            <a:solidFill>
              <a:schemeClr val="bg1"/>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1431" tIns="333223" rIns="11430" bIns="333221" spcCol="1270" rtlCol="0" anchor="ctr"/>
          <a:lstStyle/>
          <a:p>
            <a:pPr algn="ctr" defTabSz="800100">
              <a:lnSpc>
                <a:spcPct val="90000"/>
              </a:lnSpc>
              <a:spcAft>
                <a:spcPct val="35000"/>
              </a:spcAft>
            </a:pPr>
            <a:endParaRPr lang="es-ES" sz="1800"/>
          </a:p>
        </p:txBody>
      </p:sp>
      <p:pic>
        <p:nvPicPr>
          <p:cNvPr id="24" name="Imagen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39084" y="4655945"/>
            <a:ext cx="1049905" cy="1049905"/>
          </a:xfrm>
          <a:prstGeom prst="rect">
            <a:avLst/>
          </a:prstGeom>
        </p:spPr>
      </p:pic>
      <p:sp>
        <p:nvSpPr>
          <p:cNvPr id="25" name="CuadroTexto 24"/>
          <p:cNvSpPr txBox="1"/>
          <p:nvPr/>
        </p:nvSpPr>
        <p:spPr>
          <a:xfrm>
            <a:off x="3364004" y="1188041"/>
            <a:ext cx="5688632" cy="584775"/>
          </a:xfrm>
          <a:prstGeom prst="rect">
            <a:avLst/>
          </a:prstGeom>
          <a:noFill/>
        </p:spPr>
        <p:txBody>
          <a:bodyPr wrap="square" rtlCol="0">
            <a:spAutoFit/>
          </a:bodyPr>
          <a:lstStyle>
            <a:defPPr>
              <a:defRPr lang="es-AR"/>
            </a:defPPr>
            <a:lvl1pPr>
              <a:defRPr sz="3200" b="1"/>
            </a:lvl1pPr>
          </a:lstStyle>
          <a:p>
            <a:r>
              <a:rPr lang="es-ES" b="0" dirty="0"/>
              <a:t>ALGORITMOS FUNDAMENTALES</a:t>
            </a:r>
            <a:endParaRPr lang="es-ES" dirty="0"/>
          </a:p>
        </p:txBody>
      </p:sp>
      <p:sp>
        <p:nvSpPr>
          <p:cNvPr id="26" name="Título 1"/>
          <p:cNvSpPr txBox="1">
            <a:spLocks/>
          </p:cNvSpPr>
          <p:nvPr/>
        </p:nvSpPr>
        <p:spPr bwMode="auto">
          <a:xfrm>
            <a:off x="1981647" y="836712"/>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
        <p:nvSpPr>
          <p:cNvPr id="2" name="Rectángulo 1"/>
          <p:cNvSpPr/>
          <p:nvPr/>
        </p:nvSpPr>
        <p:spPr>
          <a:xfrm>
            <a:off x="463629" y="1126485"/>
            <a:ext cx="2896067" cy="646331"/>
          </a:xfrm>
          <a:prstGeom prst="rect">
            <a:avLst/>
          </a:prstGeom>
        </p:spPr>
        <p:txBody>
          <a:bodyPr wrap="square">
            <a:spAutoFit/>
          </a:bodyPr>
          <a:lstStyle/>
          <a:p>
            <a:r>
              <a:rPr lang="es-AR" dirty="0">
                <a:solidFill>
                  <a:srgbClr val="2A2A2A"/>
                </a:solidFill>
                <a:latin typeface="Calibri-Identity-H"/>
              </a:rPr>
              <a:t>https://www.youtube.com/</a:t>
            </a:r>
          </a:p>
          <a:p>
            <a:r>
              <a:rPr lang="es-AR" dirty="0" err="1">
                <a:solidFill>
                  <a:srgbClr val="2A2A2A"/>
                </a:solidFill>
                <a:latin typeface="Calibri-Identity-H"/>
              </a:rPr>
              <a:t>watch?v</a:t>
            </a:r>
            <a:r>
              <a:rPr lang="es-AR" dirty="0">
                <a:solidFill>
                  <a:srgbClr val="2A2A2A"/>
                </a:solidFill>
                <a:latin typeface="Calibri-Identity-H"/>
              </a:rPr>
              <a:t>=L3d48etbseY</a:t>
            </a:r>
            <a:endParaRPr lang="es-AR" dirty="0">
              <a:solidFill>
                <a:srgbClr val="2A2A2A"/>
              </a:solidFill>
            </a:endParaRPr>
          </a:p>
        </p:txBody>
      </p:sp>
      <p:pic>
        <p:nvPicPr>
          <p:cNvPr id="4" name="Ordenamiento Burbuja">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4390586" y="1931413"/>
            <a:ext cx="7654931" cy="4305899"/>
          </a:xfrm>
          <a:prstGeom prst="rect">
            <a:avLst/>
          </a:prstGeom>
        </p:spPr>
      </p:pic>
    </p:spTree>
    <p:extLst>
      <p:ext uri="{BB962C8B-B14F-4D97-AF65-F5344CB8AC3E}">
        <p14:creationId xmlns:p14="http://schemas.microsoft.com/office/powerpoint/2010/main" val="34084430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Marcador de texto 12"/>
          <p:cNvSpPr>
            <a:spLocks noGrp="1"/>
          </p:cNvSpPr>
          <p:nvPr>
            <p:ph type="body" idx="1"/>
          </p:nvPr>
        </p:nvSpPr>
        <p:spPr>
          <a:xfrm>
            <a:off x="2470150" y="1708623"/>
            <a:ext cx="3360420" cy="73152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normAutofit/>
          </a:bodyPr>
          <a:lstStyle/>
          <a:p>
            <a:pPr algn="ctr"/>
            <a:r>
              <a:rPr lang="es-ES" sz="2400" b="1" dirty="0"/>
              <a:t>SIGLO XX</a:t>
            </a:r>
          </a:p>
        </p:txBody>
      </p:sp>
      <p:pic>
        <p:nvPicPr>
          <p:cNvPr id="21" name="Marcador de contenido 20"/>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229936" y="2823751"/>
            <a:ext cx="4896544" cy="3687784"/>
          </a:xfrm>
          <a:ln w="76200">
            <a:solidFill>
              <a:srgbClr val="7030A0"/>
            </a:solidFill>
          </a:ln>
        </p:spPr>
      </p:pic>
      <p:sp>
        <p:nvSpPr>
          <p:cNvPr id="19" name="Marcador de texto 18"/>
          <p:cNvSpPr>
            <a:spLocks noGrp="1"/>
          </p:cNvSpPr>
          <p:nvPr>
            <p:ph type="body" sz="quarter" idx="3"/>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normAutofit/>
          </a:bodyPr>
          <a:lstStyle/>
          <a:p>
            <a:pPr algn="ctr"/>
            <a:r>
              <a:rPr lang="es-ES" sz="2400" b="1" dirty="0">
                <a:ea typeface="ＭＳ Ｐゴシック" pitchFamily="34" charset="-128"/>
                <a:cs typeface="ＭＳ Ｐゴシック" charset="0"/>
              </a:rPr>
              <a:t>SIGLO XXI</a:t>
            </a:r>
          </a:p>
        </p:txBody>
      </p:sp>
      <p:pic>
        <p:nvPicPr>
          <p:cNvPr id="22" name="Marcador de contenido 21"/>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816080" y="2843528"/>
            <a:ext cx="4406890" cy="3687099"/>
          </a:xfrm>
          <a:ln w="76200">
            <a:solidFill>
              <a:srgbClr val="7030A0"/>
            </a:solidFill>
          </a:ln>
        </p:spPr>
      </p:pic>
      <p:sp>
        <p:nvSpPr>
          <p:cNvPr id="23" name="Título 1"/>
          <p:cNvSpPr>
            <a:spLocks noGrp="1"/>
          </p:cNvSpPr>
          <p:nvPr>
            <p:ph type="title"/>
          </p:nvPr>
        </p:nvSpPr>
        <p:spPr>
          <a:xfrm>
            <a:off x="1534941" y="1123919"/>
            <a:ext cx="9000000" cy="430887"/>
          </a:xfrm>
        </p:spPr>
        <p:txBody>
          <a:bodyPr/>
          <a:lstStyle/>
          <a:p>
            <a:r>
              <a:rPr lang="es-AR" dirty="0"/>
              <a:t>Introducción</a:t>
            </a:r>
          </a:p>
        </p:txBody>
      </p:sp>
    </p:spTree>
    <p:extLst>
      <p:ext uri="{BB962C8B-B14F-4D97-AF65-F5344CB8AC3E}">
        <p14:creationId xmlns:p14="http://schemas.microsoft.com/office/powerpoint/2010/main" val="26207731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1" name="Grupo 10"/>
          <p:cNvGrpSpPr/>
          <p:nvPr/>
        </p:nvGrpSpPr>
        <p:grpSpPr>
          <a:xfrm>
            <a:off x="623392" y="1892683"/>
            <a:ext cx="3600400" cy="564472"/>
            <a:chOff x="0" y="24762"/>
            <a:chExt cx="2808312" cy="1272960"/>
          </a:xfrm>
        </p:grpSpPr>
        <p:sp>
          <p:nvSpPr>
            <p:cNvPr id="12" name="Rectángulo redondeado 11"/>
            <p:cNvSpPr/>
            <p:nvPr/>
          </p:nvSpPr>
          <p:spPr>
            <a:xfrm>
              <a:off x="0" y="24762"/>
              <a:ext cx="2808312" cy="127296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CuadroTexto 12"/>
            <p:cNvSpPr txBox="1"/>
            <p:nvPr/>
          </p:nvSpPr>
          <p:spPr>
            <a:xfrm>
              <a:off x="62141" y="8690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ES" sz="3200" kern="1200" dirty="0"/>
                <a:t>De Ordenamiento</a:t>
              </a:r>
            </a:p>
          </p:txBody>
        </p:sp>
      </p:grpSp>
      <p:sp>
        <p:nvSpPr>
          <p:cNvPr id="10" name="CuadroTexto 9"/>
          <p:cNvSpPr txBox="1"/>
          <p:nvPr/>
        </p:nvSpPr>
        <p:spPr>
          <a:xfrm>
            <a:off x="623393" y="2996952"/>
            <a:ext cx="2740612" cy="1077218"/>
          </a:xfrm>
          <a:prstGeom prst="rect">
            <a:avLst/>
          </a:prstGeom>
          <a:noFill/>
        </p:spPr>
        <p:txBody>
          <a:bodyPr wrap="square" rtlCol="0">
            <a:spAutoFit/>
          </a:bodyPr>
          <a:lstStyle>
            <a:defPPr>
              <a:defRPr lang="es-AR"/>
            </a:defPPr>
            <a:lvl1pPr algn="ctr">
              <a:defRPr sz="3200" b="1" i="1">
                <a:ln w="22225">
                  <a:solidFill>
                    <a:schemeClr val="accent2"/>
                  </a:solidFill>
                  <a:prstDash val="solid"/>
                </a:ln>
                <a:solidFill>
                  <a:srgbClr val="920000"/>
                </a:solidFill>
                <a:effectLst/>
              </a:defRPr>
            </a:lvl1pPr>
          </a:lstStyle>
          <a:p>
            <a:r>
              <a:rPr lang="es-ES" dirty="0"/>
              <a:t>Ordenamiento por Selección</a:t>
            </a:r>
          </a:p>
        </p:txBody>
      </p:sp>
      <p:sp>
        <p:nvSpPr>
          <p:cNvPr id="14" name="Flecha izquierda 13"/>
          <p:cNvSpPr/>
          <p:nvPr/>
        </p:nvSpPr>
        <p:spPr>
          <a:xfrm rot="5400000" flipH="1">
            <a:off x="1716604" y="2651055"/>
            <a:ext cx="475769" cy="216024"/>
          </a:xfrm>
          <a:prstGeom prst="leftArrow">
            <a:avLst/>
          </a:prstGeom>
          <a:solidFill>
            <a:schemeClr val="accent2"/>
          </a:solidFill>
          <a:ln>
            <a:solidFill>
              <a:srgbClr val="920000"/>
            </a:solidFill>
          </a:ln>
        </p:spPr>
        <p:style>
          <a:lnRef idx="2">
            <a:schemeClr val="dk1"/>
          </a:lnRef>
          <a:fillRef idx="1">
            <a:schemeClr val="lt1"/>
          </a:fillRef>
          <a:effectRef idx="0">
            <a:schemeClr val="dk1"/>
          </a:effectRef>
          <a:fontRef idx="minor">
            <a:schemeClr val="dk1"/>
          </a:fontRef>
        </p:style>
        <p:txBody>
          <a:bodyPr lIns="11431" tIns="333223" rIns="11430" bIns="333221" spcCol="1270" rtlCol="0" anchor="ctr"/>
          <a:lstStyle/>
          <a:p>
            <a:pPr algn="ctr" defTabSz="800100">
              <a:lnSpc>
                <a:spcPct val="90000"/>
              </a:lnSpc>
              <a:spcAft>
                <a:spcPct val="35000"/>
              </a:spcAft>
            </a:pPr>
            <a:endParaRPr lang="es-ES" sz="1800">
              <a:ln>
                <a:solidFill>
                  <a:srgbClr val="920000"/>
                </a:solidFill>
              </a:ln>
              <a:solidFill>
                <a:srgbClr val="C00000"/>
              </a:solidFill>
            </a:endParaRPr>
          </a:p>
        </p:txBody>
      </p:sp>
      <p:sp>
        <p:nvSpPr>
          <p:cNvPr id="16" name="CuadroTexto 15"/>
          <p:cNvSpPr txBox="1"/>
          <p:nvPr/>
        </p:nvSpPr>
        <p:spPr>
          <a:xfrm>
            <a:off x="159648" y="4371679"/>
            <a:ext cx="6408712" cy="2308324"/>
          </a:xfrm>
          <a:prstGeom prst="rect">
            <a:avLst/>
          </a:prstGeom>
          <a:noFill/>
        </p:spPr>
        <p:txBody>
          <a:bodyPr wrap="square" rtlCol="0">
            <a:spAutoFit/>
          </a:bodyPr>
          <a:lstStyle/>
          <a:p>
            <a:pPr marL="342900" indent="-342900">
              <a:buFont typeface="Wingdings" panose="05000000000000000000" pitchFamily="2" charset="2"/>
              <a:buChar char="ü"/>
            </a:pPr>
            <a:r>
              <a:rPr lang="es-AR" sz="2400" dirty="0"/>
              <a:t>Similar al método de la burbuja.</a:t>
            </a:r>
          </a:p>
          <a:p>
            <a:pPr marL="342900" indent="-342900">
              <a:buFont typeface="Wingdings" panose="05000000000000000000" pitchFamily="2" charset="2"/>
              <a:buChar char="ü"/>
            </a:pPr>
            <a:r>
              <a:rPr lang="es-AR" sz="2400" dirty="0"/>
              <a:t>Primero recorre toda la lista buscando el </a:t>
            </a:r>
            <a:r>
              <a:rPr lang="es-AR" sz="2400" b="1" dirty="0"/>
              <a:t>menor/mayor</a:t>
            </a:r>
            <a:r>
              <a:rPr lang="es-AR" sz="2400" dirty="0"/>
              <a:t> de todos los elementos.</a:t>
            </a:r>
          </a:p>
          <a:p>
            <a:pPr marL="342900" indent="-342900">
              <a:buFont typeface="Wingdings" panose="05000000000000000000" pitchFamily="2" charset="2"/>
              <a:buChar char="ü"/>
            </a:pPr>
            <a:r>
              <a:rPr lang="es-AR" sz="2400" dirty="0"/>
              <a:t> En la siguiente iteración se recorre nuevamente la lista pero comenzando en </a:t>
            </a:r>
            <a:r>
              <a:rPr lang="es-AR" sz="2400" b="1" dirty="0"/>
              <a:t>el segundo elemento</a:t>
            </a:r>
            <a:r>
              <a:rPr lang="es-AR" sz="2400" dirty="0"/>
              <a:t>.</a:t>
            </a:r>
            <a:endParaRPr lang="es-ES" sz="3200" dirty="0"/>
          </a:p>
        </p:txBody>
      </p:sp>
      <p:pic>
        <p:nvPicPr>
          <p:cNvPr id="4" name="Imagen 3"/>
          <p:cNvPicPr>
            <a:picLocks noChangeAspect="1"/>
          </p:cNvPicPr>
          <p:nvPr/>
        </p:nvPicPr>
        <p:blipFill rotWithShape="1">
          <a:blip r:embed="rId8"/>
          <a:srcRect r="13962"/>
          <a:stretch/>
        </p:blipFill>
        <p:spPr>
          <a:xfrm>
            <a:off x="6239997" y="1651811"/>
            <a:ext cx="5616624" cy="5233573"/>
          </a:xfrm>
          <a:prstGeom prst="rect">
            <a:avLst/>
          </a:prstGeom>
        </p:spPr>
      </p:pic>
      <p:sp>
        <p:nvSpPr>
          <p:cNvPr id="5" name="CuadroTexto 4"/>
          <p:cNvSpPr txBox="1"/>
          <p:nvPr/>
        </p:nvSpPr>
        <p:spPr>
          <a:xfrm>
            <a:off x="10740275" y="1184797"/>
            <a:ext cx="1368152" cy="707886"/>
          </a:xfrm>
          <a:prstGeom prst="wedgeRectCallout">
            <a:avLst>
              <a:gd name="adj1" fmla="val -47090"/>
              <a:gd name="adj2" fmla="val 92487"/>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000" b="1" dirty="0"/>
              <a:t>1º ITERACIÓN</a:t>
            </a:r>
          </a:p>
        </p:txBody>
      </p:sp>
      <p:sp>
        <p:nvSpPr>
          <p:cNvPr id="17" name="CuadroTexto 16"/>
          <p:cNvSpPr txBox="1"/>
          <p:nvPr/>
        </p:nvSpPr>
        <p:spPr>
          <a:xfrm>
            <a:off x="3364004" y="1188041"/>
            <a:ext cx="5688632" cy="584775"/>
          </a:xfrm>
          <a:prstGeom prst="rect">
            <a:avLst/>
          </a:prstGeom>
          <a:noFill/>
        </p:spPr>
        <p:txBody>
          <a:bodyPr wrap="square" rtlCol="0">
            <a:spAutoFit/>
          </a:bodyPr>
          <a:lstStyle>
            <a:defPPr>
              <a:defRPr lang="es-AR"/>
            </a:defPPr>
            <a:lvl1pPr>
              <a:defRPr sz="3200" b="1"/>
            </a:lvl1pPr>
          </a:lstStyle>
          <a:p>
            <a:r>
              <a:rPr lang="es-ES" b="0" dirty="0"/>
              <a:t>ALGORITMOS FUNDAMENTALES</a:t>
            </a:r>
            <a:endParaRPr lang="es-ES" dirty="0"/>
          </a:p>
        </p:txBody>
      </p:sp>
      <p:sp>
        <p:nvSpPr>
          <p:cNvPr id="18" name="Título 1"/>
          <p:cNvSpPr txBox="1">
            <a:spLocks/>
          </p:cNvSpPr>
          <p:nvPr/>
        </p:nvSpPr>
        <p:spPr bwMode="auto">
          <a:xfrm>
            <a:off x="1981647" y="836712"/>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
        <p:nvSpPr>
          <p:cNvPr id="2" name="Rectángulo 1"/>
          <p:cNvSpPr/>
          <p:nvPr/>
        </p:nvSpPr>
        <p:spPr>
          <a:xfrm>
            <a:off x="443899" y="1174833"/>
            <a:ext cx="3191997" cy="646331"/>
          </a:xfrm>
          <a:prstGeom prst="rect">
            <a:avLst/>
          </a:prstGeom>
        </p:spPr>
        <p:txBody>
          <a:bodyPr wrap="square">
            <a:spAutoFit/>
          </a:bodyPr>
          <a:lstStyle/>
          <a:p>
            <a:r>
              <a:rPr lang="es-AR" dirty="0">
                <a:solidFill>
                  <a:srgbClr val="2A2A2A"/>
                </a:solidFill>
                <a:latin typeface="Calibri-Identity-H"/>
              </a:rPr>
              <a:t>https://www.youtube.com/</a:t>
            </a:r>
          </a:p>
          <a:p>
            <a:r>
              <a:rPr lang="es-AR" dirty="0" err="1">
                <a:solidFill>
                  <a:srgbClr val="2A2A2A"/>
                </a:solidFill>
                <a:latin typeface="Calibri-Identity-H"/>
              </a:rPr>
              <a:t>watch?v</a:t>
            </a:r>
            <a:r>
              <a:rPr lang="es-AR" dirty="0">
                <a:solidFill>
                  <a:srgbClr val="2A2A2A"/>
                </a:solidFill>
                <a:latin typeface="Calibri-Identity-H"/>
              </a:rPr>
              <a:t>=l0YwcUJB3vo</a:t>
            </a:r>
            <a:endParaRPr lang="es-AR" dirty="0">
              <a:solidFill>
                <a:srgbClr val="2A2A2A"/>
              </a:solidFill>
            </a:endParaRPr>
          </a:p>
        </p:txBody>
      </p:sp>
    </p:spTree>
    <p:extLst>
      <p:ext uri="{BB962C8B-B14F-4D97-AF65-F5344CB8AC3E}">
        <p14:creationId xmlns:p14="http://schemas.microsoft.com/office/powerpoint/2010/main" val="34376678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11" name="Grupo 10"/>
          <p:cNvGrpSpPr/>
          <p:nvPr/>
        </p:nvGrpSpPr>
        <p:grpSpPr>
          <a:xfrm>
            <a:off x="623392" y="1892683"/>
            <a:ext cx="3600400" cy="564472"/>
            <a:chOff x="0" y="24762"/>
            <a:chExt cx="2808312" cy="1272960"/>
          </a:xfrm>
        </p:grpSpPr>
        <p:sp>
          <p:nvSpPr>
            <p:cNvPr id="12" name="Rectángulo redondeado 11"/>
            <p:cNvSpPr/>
            <p:nvPr/>
          </p:nvSpPr>
          <p:spPr>
            <a:xfrm>
              <a:off x="0" y="24762"/>
              <a:ext cx="2808312" cy="127296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CuadroTexto 12"/>
            <p:cNvSpPr txBox="1"/>
            <p:nvPr/>
          </p:nvSpPr>
          <p:spPr>
            <a:xfrm>
              <a:off x="62141" y="8690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ES" sz="3200" kern="1200" dirty="0"/>
                <a:t>De Ordenamiento</a:t>
              </a:r>
            </a:p>
          </p:txBody>
        </p:sp>
      </p:grpSp>
      <p:sp>
        <p:nvSpPr>
          <p:cNvPr id="10" name="CuadroTexto 9"/>
          <p:cNvSpPr txBox="1"/>
          <p:nvPr/>
        </p:nvSpPr>
        <p:spPr>
          <a:xfrm>
            <a:off x="623393" y="2996952"/>
            <a:ext cx="2740612" cy="1077218"/>
          </a:xfrm>
          <a:prstGeom prst="rect">
            <a:avLst/>
          </a:prstGeom>
          <a:noFill/>
        </p:spPr>
        <p:txBody>
          <a:bodyPr wrap="square" rtlCol="0">
            <a:spAutoFit/>
          </a:bodyPr>
          <a:lstStyle>
            <a:defPPr>
              <a:defRPr lang="es-AR"/>
            </a:defPPr>
            <a:lvl1pPr algn="ctr">
              <a:defRPr sz="3200" b="1" i="1">
                <a:ln w="22225">
                  <a:solidFill>
                    <a:schemeClr val="accent2"/>
                  </a:solidFill>
                  <a:prstDash val="solid"/>
                </a:ln>
                <a:solidFill>
                  <a:srgbClr val="920000"/>
                </a:solidFill>
                <a:effectLst/>
              </a:defRPr>
            </a:lvl1pPr>
          </a:lstStyle>
          <a:p>
            <a:r>
              <a:rPr lang="es-ES" dirty="0"/>
              <a:t>Ordenamiento por Selección</a:t>
            </a:r>
          </a:p>
        </p:txBody>
      </p:sp>
      <p:sp>
        <p:nvSpPr>
          <p:cNvPr id="14" name="Flecha izquierda 13"/>
          <p:cNvSpPr/>
          <p:nvPr/>
        </p:nvSpPr>
        <p:spPr>
          <a:xfrm rot="5400000" flipH="1">
            <a:off x="1716604" y="2651055"/>
            <a:ext cx="475769" cy="216024"/>
          </a:xfrm>
          <a:prstGeom prst="leftArrow">
            <a:avLst/>
          </a:prstGeom>
          <a:solidFill>
            <a:schemeClr val="accent2"/>
          </a:solidFill>
          <a:ln>
            <a:solidFill>
              <a:srgbClr val="920000"/>
            </a:solidFill>
          </a:ln>
        </p:spPr>
        <p:style>
          <a:lnRef idx="2">
            <a:schemeClr val="dk1"/>
          </a:lnRef>
          <a:fillRef idx="1">
            <a:schemeClr val="lt1"/>
          </a:fillRef>
          <a:effectRef idx="0">
            <a:schemeClr val="dk1"/>
          </a:effectRef>
          <a:fontRef idx="minor">
            <a:schemeClr val="dk1"/>
          </a:fontRef>
        </p:style>
        <p:txBody>
          <a:bodyPr lIns="11431" tIns="333223" rIns="11430" bIns="333221" spcCol="1270" rtlCol="0" anchor="ctr"/>
          <a:lstStyle/>
          <a:p>
            <a:pPr algn="ctr" defTabSz="800100">
              <a:lnSpc>
                <a:spcPct val="90000"/>
              </a:lnSpc>
              <a:spcAft>
                <a:spcPct val="35000"/>
              </a:spcAft>
            </a:pPr>
            <a:endParaRPr lang="es-ES" sz="1800">
              <a:ln>
                <a:solidFill>
                  <a:srgbClr val="920000"/>
                </a:solidFill>
              </a:ln>
              <a:solidFill>
                <a:srgbClr val="C00000"/>
              </a:solidFill>
            </a:endParaRPr>
          </a:p>
        </p:txBody>
      </p:sp>
      <p:sp>
        <p:nvSpPr>
          <p:cNvPr id="17" name="CuadroTexto 16"/>
          <p:cNvSpPr txBox="1"/>
          <p:nvPr/>
        </p:nvSpPr>
        <p:spPr>
          <a:xfrm>
            <a:off x="3364004" y="1188041"/>
            <a:ext cx="5688632" cy="584775"/>
          </a:xfrm>
          <a:prstGeom prst="rect">
            <a:avLst/>
          </a:prstGeom>
          <a:noFill/>
        </p:spPr>
        <p:txBody>
          <a:bodyPr wrap="square" rtlCol="0">
            <a:spAutoFit/>
          </a:bodyPr>
          <a:lstStyle>
            <a:defPPr>
              <a:defRPr lang="es-AR"/>
            </a:defPPr>
            <a:lvl1pPr>
              <a:defRPr sz="3200" b="1"/>
            </a:lvl1pPr>
          </a:lstStyle>
          <a:p>
            <a:r>
              <a:rPr lang="es-ES" b="0" dirty="0"/>
              <a:t>ALGORITMOS FUNDAMENTALES</a:t>
            </a:r>
            <a:endParaRPr lang="es-ES" dirty="0"/>
          </a:p>
        </p:txBody>
      </p:sp>
      <p:sp>
        <p:nvSpPr>
          <p:cNvPr id="18" name="Título 1"/>
          <p:cNvSpPr txBox="1">
            <a:spLocks/>
          </p:cNvSpPr>
          <p:nvPr/>
        </p:nvSpPr>
        <p:spPr bwMode="auto">
          <a:xfrm>
            <a:off x="1981647" y="836712"/>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
        <p:nvSpPr>
          <p:cNvPr id="2" name="Rectángulo 1"/>
          <p:cNvSpPr/>
          <p:nvPr/>
        </p:nvSpPr>
        <p:spPr>
          <a:xfrm>
            <a:off x="443899" y="1174833"/>
            <a:ext cx="3191997" cy="646331"/>
          </a:xfrm>
          <a:prstGeom prst="rect">
            <a:avLst/>
          </a:prstGeom>
        </p:spPr>
        <p:txBody>
          <a:bodyPr wrap="square">
            <a:spAutoFit/>
          </a:bodyPr>
          <a:lstStyle/>
          <a:p>
            <a:r>
              <a:rPr lang="es-AR" dirty="0">
                <a:solidFill>
                  <a:srgbClr val="2A2A2A"/>
                </a:solidFill>
                <a:latin typeface="Calibri-Identity-H"/>
              </a:rPr>
              <a:t>https://www.youtube.com/</a:t>
            </a:r>
          </a:p>
          <a:p>
            <a:r>
              <a:rPr lang="es-AR" dirty="0" err="1">
                <a:solidFill>
                  <a:srgbClr val="2A2A2A"/>
                </a:solidFill>
                <a:latin typeface="Calibri-Identity-H"/>
              </a:rPr>
              <a:t>watch?v</a:t>
            </a:r>
            <a:r>
              <a:rPr lang="es-AR" dirty="0">
                <a:solidFill>
                  <a:srgbClr val="2A2A2A"/>
                </a:solidFill>
                <a:latin typeface="Calibri-Identity-H"/>
              </a:rPr>
              <a:t>=l0YwcUJB3vo</a:t>
            </a:r>
            <a:endParaRPr lang="es-AR" dirty="0">
              <a:solidFill>
                <a:srgbClr val="2A2A2A"/>
              </a:solidFill>
            </a:endParaRPr>
          </a:p>
        </p:txBody>
      </p:sp>
      <p:pic>
        <p:nvPicPr>
          <p:cNvPr id="6" name="ordenamiento por selecció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4333031" y="1943278"/>
            <a:ext cx="7505824" cy="4222026"/>
          </a:xfrm>
          <a:prstGeom prst="rect">
            <a:avLst/>
          </a:prstGeom>
        </p:spPr>
      </p:pic>
    </p:spTree>
    <p:extLst>
      <p:ext uri="{BB962C8B-B14F-4D97-AF65-F5344CB8AC3E}">
        <p14:creationId xmlns:p14="http://schemas.microsoft.com/office/powerpoint/2010/main" val="10859805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1" name="Grupo 10"/>
          <p:cNvGrpSpPr/>
          <p:nvPr/>
        </p:nvGrpSpPr>
        <p:grpSpPr>
          <a:xfrm>
            <a:off x="623392" y="1892683"/>
            <a:ext cx="3600400" cy="564472"/>
            <a:chOff x="0" y="24762"/>
            <a:chExt cx="2808312" cy="1272960"/>
          </a:xfrm>
        </p:grpSpPr>
        <p:sp>
          <p:nvSpPr>
            <p:cNvPr id="12" name="Rectángulo redondeado 11"/>
            <p:cNvSpPr/>
            <p:nvPr/>
          </p:nvSpPr>
          <p:spPr>
            <a:xfrm>
              <a:off x="0" y="24762"/>
              <a:ext cx="2808312" cy="127296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CuadroTexto 12"/>
            <p:cNvSpPr txBox="1"/>
            <p:nvPr/>
          </p:nvSpPr>
          <p:spPr>
            <a:xfrm>
              <a:off x="62141" y="8690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ES" sz="3200" kern="1200" dirty="0"/>
                <a:t>De Ordenamiento</a:t>
              </a:r>
            </a:p>
          </p:txBody>
        </p:sp>
      </p:grpSp>
      <p:sp>
        <p:nvSpPr>
          <p:cNvPr id="10" name="CuadroTexto 9"/>
          <p:cNvSpPr txBox="1"/>
          <p:nvPr/>
        </p:nvSpPr>
        <p:spPr>
          <a:xfrm>
            <a:off x="623393" y="2996952"/>
            <a:ext cx="2740612" cy="1077218"/>
          </a:xfrm>
          <a:prstGeom prst="rect">
            <a:avLst/>
          </a:prstGeom>
          <a:noFill/>
        </p:spPr>
        <p:txBody>
          <a:bodyPr wrap="square" rtlCol="0">
            <a:spAutoFit/>
          </a:bodyPr>
          <a:lstStyle>
            <a:defPPr>
              <a:defRPr lang="es-AR"/>
            </a:defPPr>
            <a:lvl1pPr algn="ctr">
              <a:defRPr sz="3200" b="1" i="1">
                <a:ln w="22225">
                  <a:solidFill>
                    <a:schemeClr val="accent2"/>
                  </a:solidFill>
                  <a:prstDash val="solid"/>
                </a:ln>
                <a:solidFill>
                  <a:srgbClr val="920000"/>
                </a:solidFill>
                <a:effectLst/>
              </a:defRPr>
            </a:lvl1pPr>
          </a:lstStyle>
          <a:p>
            <a:r>
              <a:rPr lang="es-ES" dirty="0"/>
              <a:t>Algoritmo Quick-</a:t>
            </a:r>
            <a:r>
              <a:rPr lang="es-ES" dirty="0" err="1"/>
              <a:t>sort</a:t>
            </a:r>
            <a:endParaRPr lang="es-ES" dirty="0"/>
          </a:p>
        </p:txBody>
      </p:sp>
      <p:sp>
        <p:nvSpPr>
          <p:cNvPr id="14" name="Flecha izquierda 13"/>
          <p:cNvSpPr/>
          <p:nvPr/>
        </p:nvSpPr>
        <p:spPr>
          <a:xfrm rot="5400000" flipH="1">
            <a:off x="1716604" y="2651055"/>
            <a:ext cx="475769" cy="216024"/>
          </a:xfrm>
          <a:prstGeom prst="leftArrow">
            <a:avLst/>
          </a:prstGeom>
          <a:solidFill>
            <a:schemeClr val="accent2"/>
          </a:solidFill>
          <a:ln>
            <a:solidFill>
              <a:srgbClr val="920000"/>
            </a:solidFill>
          </a:ln>
        </p:spPr>
        <p:style>
          <a:lnRef idx="2">
            <a:schemeClr val="dk1"/>
          </a:lnRef>
          <a:fillRef idx="1">
            <a:schemeClr val="lt1"/>
          </a:fillRef>
          <a:effectRef idx="0">
            <a:schemeClr val="dk1"/>
          </a:effectRef>
          <a:fontRef idx="minor">
            <a:schemeClr val="dk1"/>
          </a:fontRef>
        </p:style>
        <p:txBody>
          <a:bodyPr lIns="11431" tIns="333223" rIns="11430" bIns="333221" spcCol="1270" rtlCol="0" anchor="ctr"/>
          <a:lstStyle/>
          <a:p>
            <a:pPr algn="ctr" defTabSz="800100">
              <a:lnSpc>
                <a:spcPct val="90000"/>
              </a:lnSpc>
              <a:spcAft>
                <a:spcPct val="35000"/>
              </a:spcAft>
            </a:pPr>
            <a:endParaRPr lang="es-ES" sz="1800">
              <a:ln>
                <a:solidFill>
                  <a:srgbClr val="920000"/>
                </a:solidFill>
              </a:ln>
              <a:solidFill>
                <a:srgbClr val="C00000"/>
              </a:solidFill>
            </a:endParaRPr>
          </a:p>
        </p:txBody>
      </p:sp>
      <p:sp>
        <p:nvSpPr>
          <p:cNvPr id="16" name="CuadroTexto 15"/>
          <p:cNvSpPr txBox="1"/>
          <p:nvPr/>
        </p:nvSpPr>
        <p:spPr>
          <a:xfrm>
            <a:off x="4309420" y="2168385"/>
            <a:ext cx="7882580" cy="4278094"/>
          </a:xfrm>
          <a:prstGeom prst="rect">
            <a:avLst/>
          </a:prstGeom>
          <a:noFill/>
        </p:spPr>
        <p:txBody>
          <a:bodyPr wrap="square" rtlCol="0">
            <a:spAutoFit/>
          </a:bodyPr>
          <a:lstStyle/>
          <a:p>
            <a:pPr marL="342900" indent="-342900">
              <a:buFont typeface="Wingdings" panose="05000000000000000000" pitchFamily="2" charset="2"/>
              <a:buChar char="ü"/>
            </a:pPr>
            <a:r>
              <a:rPr lang="es-AR" sz="2400" dirty="0"/>
              <a:t>Este tipo de algoritmos se basa en la técnica "divide y vencerás”.</a:t>
            </a:r>
          </a:p>
          <a:p>
            <a:pPr marL="342900" indent="-342900">
              <a:buFont typeface="Wingdings" panose="05000000000000000000" pitchFamily="2" charset="2"/>
              <a:buChar char="ü"/>
            </a:pPr>
            <a:r>
              <a:rPr lang="es-AR" sz="2400" dirty="0"/>
              <a:t>Pasos del algoritmo:</a:t>
            </a:r>
          </a:p>
          <a:p>
            <a:pPr marL="800100" lvl="1" indent="-342900">
              <a:buFont typeface="Wingdings" panose="05000000000000000000" pitchFamily="2" charset="2"/>
              <a:buChar char="§"/>
            </a:pPr>
            <a:r>
              <a:rPr lang="es-AR" sz="2000" dirty="0"/>
              <a:t>Elegir el elemento </a:t>
            </a:r>
            <a:r>
              <a:rPr lang="es-AR" sz="2000" b="1" dirty="0"/>
              <a:t>pivote</a:t>
            </a:r>
            <a:r>
              <a:rPr lang="es-AR" sz="2000" dirty="0"/>
              <a:t>.</a:t>
            </a:r>
          </a:p>
          <a:p>
            <a:pPr marL="800100" lvl="1" indent="-342900">
              <a:buFont typeface="Wingdings" panose="05000000000000000000" pitchFamily="2" charset="2"/>
              <a:buChar char="§"/>
            </a:pPr>
            <a:r>
              <a:rPr lang="es-AR" sz="2000" dirty="0"/>
              <a:t>Resituar los demás elementos de la lista a cada lado del pivote, de manera que a un lado queden todos los menores que él, y al otro los mayores. En este momento, el pivote ocupa exactamente el lugar que le corresponderá en la lista ordenada.</a:t>
            </a:r>
          </a:p>
          <a:p>
            <a:pPr marL="800100" lvl="1" indent="-342900">
              <a:buFont typeface="Wingdings" panose="05000000000000000000" pitchFamily="2" charset="2"/>
              <a:buChar char="§"/>
            </a:pPr>
            <a:r>
              <a:rPr lang="es-AR" sz="2000" dirty="0"/>
              <a:t>La lista queda separada en dos </a:t>
            </a:r>
            <a:r>
              <a:rPr lang="es-AR" sz="2000" dirty="0" err="1"/>
              <a:t>sublistas</a:t>
            </a:r>
            <a:r>
              <a:rPr lang="es-AR" sz="2000" dirty="0"/>
              <a:t>, una formada por los elementos a la izquierda del pivote, y otra por los elementos a su derecha.</a:t>
            </a:r>
          </a:p>
          <a:p>
            <a:pPr marL="800100" lvl="1" indent="-342900">
              <a:buFont typeface="Wingdings" panose="05000000000000000000" pitchFamily="2" charset="2"/>
              <a:buChar char="§"/>
            </a:pPr>
            <a:r>
              <a:rPr lang="es-AR" sz="2000" dirty="0"/>
              <a:t>Repetir este proceso para cada </a:t>
            </a:r>
            <a:r>
              <a:rPr lang="es-AR" sz="2000" dirty="0" err="1"/>
              <a:t>sublista</a:t>
            </a:r>
            <a:r>
              <a:rPr lang="es-AR" sz="2000" dirty="0"/>
              <a:t> mientras éstas contengan más de un elemento.</a:t>
            </a:r>
            <a:endParaRPr lang="es-AR" sz="2800" dirty="0"/>
          </a:p>
        </p:txBody>
      </p:sp>
      <p:sp>
        <p:nvSpPr>
          <p:cNvPr id="15" name="CuadroTexto 14"/>
          <p:cNvSpPr txBox="1"/>
          <p:nvPr/>
        </p:nvSpPr>
        <p:spPr>
          <a:xfrm>
            <a:off x="3364004" y="1188041"/>
            <a:ext cx="5688632" cy="584775"/>
          </a:xfrm>
          <a:prstGeom prst="rect">
            <a:avLst/>
          </a:prstGeom>
          <a:noFill/>
        </p:spPr>
        <p:txBody>
          <a:bodyPr wrap="square" rtlCol="0">
            <a:spAutoFit/>
          </a:bodyPr>
          <a:lstStyle>
            <a:defPPr>
              <a:defRPr lang="es-AR"/>
            </a:defPPr>
            <a:lvl1pPr>
              <a:defRPr sz="3200" b="1"/>
            </a:lvl1pPr>
          </a:lstStyle>
          <a:p>
            <a:r>
              <a:rPr lang="es-ES" b="0" dirty="0"/>
              <a:t>ALGORITMOS FUNDAMENTALES</a:t>
            </a:r>
            <a:endParaRPr lang="es-ES" dirty="0"/>
          </a:p>
        </p:txBody>
      </p:sp>
      <p:sp>
        <p:nvSpPr>
          <p:cNvPr id="17" name="Título 1"/>
          <p:cNvSpPr txBox="1">
            <a:spLocks/>
          </p:cNvSpPr>
          <p:nvPr/>
        </p:nvSpPr>
        <p:spPr bwMode="auto">
          <a:xfrm>
            <a:off x="1981647" y="836712"/>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Tree>
    <p:extLst>
      <p:ext uri="{BB962C8B-B14F-4D97-AF65-F5344CB8AC3E}">
        <p14:creationId xmlns:p14="http://schemas.microsoft.com/office/powerpoint/2010/main" val="29623779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CuadroTexto 15"/>
          <p:cNvSpPr txBox="1"/>
          <p:nvPr/>
        </p:nvSpPr>
        <p:spPr>
          <a:xfrm>
            <a:off x="6023992" y="2619772"/>
            <a:ext cx="5324284" cy="3416320"/>
          </a:xfrm>
          <a:prstGeom prst="rect">
            <a:avLst/>
          </a:prstGeom>
          <a:noFill/>
        </p:spPr>
        <p:txBody>
          <a:bodyPr wrap="square" rtlCol="0">
            <a:spAutoFit/>
          </a:bodyPr>
          <a:lstStyle/>
          <a:p>
            <a:pPr marL="342900" indent="-342900">
              <a:buFont typeface="Wingdings" panose="05000000000000000000" pitchFamily="2" charset="2"/>
              <a:buChar char="ü"/>
            </a:pPr>
            <a:r>
              <a:rPr lang="es-AR" sz="2400" dirty="0"/>
              <a:t>La búsqueda de un elemento dado en una lista.</a:t>
            </a:r>
          </a:p>
          <a:p>
            <a:pPr marL="342900" indent="-342900">
              <a:buFont typeface="Wingdings" panose="05000000000000000000" pitchFamily="2" charset="2"/>
              <a:buChar char="ü"/>
            </a:pPr>
            <a:r>
              <a:rPr lang="es-AR" sz="2400" dirty="0"/>
              <a:t>Tarea muy usual.</a:t>
            </a:r>
          </a:p>
          <a:p>
            <a:pPr marL="342900" indent="-342900">
              <a:buFont typeface="Wingdings" panose="05000000000000000000" pitchFamily="2" charset="2"/>
              <a:buChar char="ü"/>
            </a:pPr>
            <a:r>
              <a:rPr lang="es-AR" sz="2400" dirty="0"/>
              <a:t>Dos algoritmos típicos que realizan esta tarea son:</a:t>
            </a:r>
          </a:p>
          <a:p>
            <a:pPr marL="800100" lvl="1" indent="-342900">
              <a:buFont typeface="Wingdings" panose="05000000000000000000" pitchFamily="2" charset="2"/>
              <a:buChar char="ü"/>
            </a:pPr>
            <a:r>
              <a:rPr lang="es-AR" sz="2400" dirty="0"/>
              <a:t>Búsqueda </a:t>
            </a:r>
            <a:r>
              <a:rPr lang="es-AR" sz="2400" b="1" dirty="0"/>
              <a:t>secuencial -&gt; LISTAS NO ORDENADAS</a:t>
            </a:r>
          </a:p>
          <a:p>
            <a:pPr marL="800100" lvl="1" indent="-342900">
              <a:buFont typeface="Wingdings" panose="05000000000000000000" pitchFamily="2" charset="2"/>
              <a:buChar char="ü"/>
            </a:pPr>
            <a:r>
              <a:rPr lang="es-AR" sz="2400" dirty="0"/>
              <a:t>Búsqueda </a:t>
            </a:r>
            <a:r>
              <a:rPr lang="es-AR" sz="2400" b="1" dirty="0"/>
              <a:t>binaria </a:t>
            </a:r>
            <a:r>
              <a:rPr lang="es-AR" sz="2400" dirty="0"/>
              <a:t>o dicotómica. </a:t>
            </a:r>
            <a:r>
              <a:rPr lang="es-AR" sz="2400" b="1" dirty="0"/>
              <a:t>-&gt; LISTAS ORDENADAS</a:t>
            </a:r>
            <a:endParaRPr lang="es-AR" sz="3600" b="1" dirty="0"/>
          </a:p>
        </p:txBody>
      </p:sp>
      <p:grpSp>
        <p:nvGrpSpPr>
          <p:cNvPr id="15" name="Grupo 14"/>
          <p:cNvGrpSpPr/>
          <p:nvPr/>
        </p:nvGrpSpPr>
        <p:grpSpPr>
          <a:xfrm>
            <a:off x="623392" y="1772816"/>
            <a:ext cx="2808312" cy="564472"/>
            <a:chOff x="0" y="1389882"/>
            <a:chExt cx="2808312" cy="1272960"/>
          </a:xfrm>
        </p:grpSpPr>
        <p:sp>
          <p:nvSpPr>
            <p:cNvPr id="17" name="Rectángulo redondeado 16"/>
            <p:cNvSpPr/>
            <p:nvPr/>
          </p:nvSpPr>
          <p:spPr>
            <a:xfrm>
              <a:off x="0" y="1389882"/>
              <a:ext cx="2808312" cy="1272960"/>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8" name="CuadroTexto 17"/>
            <p:cNvSpPr txBox="1"/>
            <p:nvPr/>
          </p:nvSpPr>
          <p:spPr>
            <a:xfrm>
              <a:off x="62141" y="145202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AR" sz="3200" kern="1200" dirty="0"/>
                <a:t>De Búsqueda</a:t>
              </a:r>
              <a:endParaRPr lang="es-ES" sz="3200" kern="1200" dirty="0"/>
            </a:p>
          </p:txBody>
        </p:sp>
      </p:grpSp>
      <p:pic>
        <p:nvPicPr>
          <p:cNvPr id="2" name="Imagen 1"/>
          <p:cNvPicPr>
            <a:picLocks noChangeAspect="1"/>
          </p:cNvPicPr>
          <p:nvPr/>
        </p:nvPicPr>
        <p:blipFill rotWithShape="1">
          <a:blip r:embed="rId8">
            <a:extLst>
              <a:ext uri="{28A0092B-C50C-407E-A947-70E740481C1C}">
                <a14:useLocalDpi xmlns:a14="http://schemas.microsoft.com/office/drawing/2010/main" val="0"/>
              </a:ext>
            </a:extLst>
          </a:blip>
          <a:srcRect l="21024" r="21482"/>
          <a:stretch/>
        </p:blipFill>
        <p:spPr>
          <a:xfrm>
            <a:off x="623392" y="2413556"/>
            <a:ext cx="4896544" cy="4140030"/>
          </a:xfrm>
          <a:prstGeom prst="rect">
            <a:avLst/>
          </a:prstGeom>
        </p:spPr>
      </p:pic>
      <p:sp>
        <p:nvSpPr>
          <p:cNvPr id="19" name="CuadroTexto 18"/>
          <p:cNvSpPr txBox="1"/>
          <p:nvPr/>
        </p:nvSpPr>
        <p:spPr>
          <a:xfrm>
            <a:off x="3364004" y="1188041"/>
            <a:ext cx="5688632" cy="584775"/>
          </a:xfrm>
          <a:prstGeom prst="rect">
            <a:avLst/>
          </a:prstGeom>
          <a:noFill/>
        </p:spPr>
        <p:txBody>
          <a:bodyPr wrap="square" rtlCol="0">
            <a:spAutoFit/>
          </a:bodyPr>
          <a:lstStyle>
            <a:defPPr>
              <a:defRPr lang="es-AR"/>
            </a:defPPr>
            <a:lvl1pPr>
              <a:defRPr sz="3200" b="1"/>
            </a:lvl1pPr>
          </a:lstStyle>
          <a:p>
            <a:r>
              <a:rPr lang="es-ES" b="0" dirty="0"/>
              <a:t>ALGORITMOS FUNDAMENTALES</a:t>
            </a:r>
            <a:endParaRPr lang="es-ES" dirty="0"/>
          </a:p>
        </p:txBody>
      </p:sp>
      <p:sp>
        <p:nvSpPr>
          <p:cNvPr id="20" name="Título 1"/>
          <p:cNvSpPr txBox="1">
            <a:spLocks/>
          </p:cNvSpPr>
          <p:nvPr/>
        </p:nvSpPr>
        <p:spPr bwMode="auto">
          <a:xfrm>
            <a:off x="1981647" y="836712"/>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Tree>
    <p:extLst>
      <p:ext uri="{BB962C8B-B14F-4D97-AF65-F5344CB8AC3E}">
        <p14:creationId xmlns:p14="http://schemas.microsoft.com/office/powerpoint/2010/main" val="21874355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CuadroTexto 15"/>
          <p:cNvSpPr txBox="1"/>
          <p:nvPr/>
        </p:nvSpPr>
        <p:spPr>
          <a:xfrm>
            <a:off x="3607185" y="2159263"/>
            <a:ext cx="8299972" cy="1569660"/>
          </a:xfrm>
          <a:prstGeom prst="rect">
            <a:avLst/>
          </a:prstGeom>
          <a:noFill/>
        </p:spPr>
        <p:txBody>
          <a:bodyPr wrap="square" rtlCol="0">
            <a:spAutoFit/>
          </a:bodyPr>
          <a:lstStyle/>
          <a:p>
            <a:pPr marL="342900" indent="-342900">
              <a:buFont typeface="Wingdings" panose="05000000000000000000" pitchFamily="2" charset="2"/>
              <a:buChar char="ü"/>
            </a:pPr>
            <a:r>
              <a:rPr lang="es-AR" sz="2400" dirty="0"/>
              <a:t>Recorre secuencialmente la lista: Comienza en la primera posición de la lista y se detiene cuando encuentra el </a:t>
            </a:r>
            <a:r>
              <a:rPr lang="es-AR" sz="2400" b="1" dirty="0"/>
              <a:t>elemento buscado </a:t>
            </a:r>
            <a:r>
              <a:rPr lang="es-AR" sz="2400" dirty="0"/>
              <a:t>o bien se alcanza el </a:t>
            </a:r>
            <a:r>
              <a:rPr lang="es-AR" sz="2400" b="1" dirty="0"/>
              <a:t>final de la lista </a:t>
            </a:r>
            <a:r>
              <a:rPr lang="es-AR" sz="2400" dirty="0"/>
              <a:t>sin haberlo encontrado.</a:t>
            </a:r>
            <a:endParaRPr lang="es-AR" sz="4400" b="1" dirty="0"/>
          </a:p>
        </p:txBody>
      </p:sp>
      <p:grpSp>
        <p:nvGrpSpPr>
          <p:cNvPr id="15" name="Grupo 14"/>
          <p:cNvGrpSpPr/>
          <p:nvPr/>
        </p:nvGrpSpPr>
        <p:grpSpPr>
          <a:xfrm>
            <a:off x="623392" y="2216456"/>
            <a:ext cx="2808312" cy="564472"/>
            <a:chOff x="0" y="1389882"/>
            <a:chExt cx="2808312" cy="1272960"/>
          </a:xfrm>
        </p:grpSpPr>
        <p:sp>
          <p:nvSpPr>
            <p:cNvPr id="17" name="Rectángulo redondeado 16"/>
            <p:cNvSpPr/>
            <p:nvPr/>
          </p:nvSpPr>
          <p:spPr>
            <a:xfrm>
              <a:off x="0" y="1389882"/>
              <a:ext cx="2808312" cy="1272960"/>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8" name="CuadroTexto 17"/>
            <p:cNvSpPr txBox="1"/>
            <p:nvPr/>
          </p:nvSpPr>
          <p:spPr>
            <a:xfrm>
              <a:off x="62141" y="145202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AR" sz="3200" kern="1200" dirty="0"/>
                <a:t>De Búsqueda</a:t>
              </a:r>
              <a:endParaRPr lang="es-ES" sz="3200" kern="1200" dirty="0"/>
            </a:p>
          </p:txBody>
        </p:sp>
      </p:grpSp>
      <p:sp>
        <p:nvSpPr>
          <p:cNvPr id="10" name="CuadroTexto 9"/>
          <p:cNvSpPr txBox="1"/>
          <p:nvPr/>
        </p:nvSpPr>
        <p:spPr>
          <a:xfrm>
            <a:off x="623393" y="3321795"/>
            <a:ext cx="2740612" cy="1077218"/>
          </a:xfrm>
          <a:prstGeom prst="rect">
            <a:avLst/>
          </a:prstGeom>
          <a:noFill/>
        </p:spPr>
        <p:txBody>
          <a:bodyPr wrap="square" rtlCol="0">
            <a:spAutoFit/>
          </a:bodyPr>
          <a:lstStyle>
            <a:defPPr>
              <a:defRPr lang="es-AR"/>
            </a:defPPr>
            <a:lvl1pPr>
              <a:defRPr sz="3200" i="1">
                <a:ln w="0">
                  <a:solidFill>
                    <a:schemeClr val="accent4">
                      <a:lumMod val="50000"/>
                    </a:schemeClr>
                  </a:solidFill>
                </a:ln>
                <a:solidFill>
                  <a:srgbClr val="7030A0"/>
                </a:solidFill>
                <a:effectLst>
                  <a:outerShdw blurRad="38100" dist="25400" dir="5400000" algn="ctr" rotWithShape="0">
                    <a:srgbClr val="6E747A">
                      <a:alpha val="43000"/>
                    </a:srgbClr>
                  </a:outerShdw>
                </a:effectLst>
              </a:defRPr>
            </a:lvl1pPr>
          </a:lstStyle>
          <a:p>
            <a:pPr algn="ctr"/>
            <a:r>
              <a:rPr lang="es-ES" i="0" dirty="0">
                <a:ln w="0">
                  <a:solidFill>
                    <a:schemeClr val="accent3">
                      <a:lumMod val="75000"/>
                    </a:schemeClr>
                  </a:solidFill>
                </a:ln>
                <a:solidFill>
                  <a:schemeClr val="accent3">
                    <a:lumMod val="50000"/>
                  </a:schemeClr>
                </a:solidFill>
              </a:rPr>
              <a:t>Búsqueda secuencial</a:t>
            </a:r>
            <a:endParaRPr lang="es-ES" dirty="0">
              <a:ln w="0">
                <a:solidFill>
                  <a:schemeClr val="accent3">
                    <a:lumMod val="75000"/>
                  </a:schemeClr>
                </a:solidFill>
              </a:ln>
              <a:solidFill>
                <a:schemeClr val="accent3">
                  <a:lumMod val="50000"/>
                </a:schemeClr>
              </a:solidFill>
            </a:endParaRPr>
          </a:p>
        </p:txBody>
      </p:sp>
      <p:sp>
        <p:nvSpPr>
          <p:cNvPr id="11" name="Flecha izquierda 10"/>
          <p:cNvSpPr/>
          <p:nvPr/>
        </p:nvSpPr>
        <p:spPr>
          <a:xfrm rot="5400000" flipH="1">
            <a:off x="1716604" y="2975898"/>
            <a:ext cx="475769" cy="216024"/>
          </a:xfrm>
          <a:prstGeom prst="leftArrow">
            <a:avLst/>
          </a:prstGeom>
          <a:ln/>
        </p:spPr>
        <p:style>
          <a:lnRef idx="2">
            <a:schemeClr val="accent3">
              <a:shade val="50000"/>
            </a:schemeClr>
          </a:lnRef>
          <a:fillRef idx="1">
            <a:schemeClr val="accent3"/>
          </a:fillRef>
          <a:effectRef idx="0">
            <a:schemeClr val="accent3"/>
          </a:effectRef>
          <a:fontRef idx="minor">
            <a:schemeClr val="lt1"/>
          </a:fontRef>
        </p:style>
        <p:txBody>
          <a:bodyPr lIns="11431" tIns="333223" rIns="11430" bIns="333221" spcCol="1270" rtlCol="0" anchor="ctr"/>
          <a:lstStyle/>
          <a:p>
            <a:pPr algn="ctr" defTabSz="800100">
              <a:lnSpc>
                <a:spcPct val="90000"/>
              </a:lnSpc>
              <a:spcAft>
                <a:spcPct val="35000"/>
              </a:spcAft>
            </a:pPr>
            <a:endParaRPr lang="es-ES" sz="1800">
              <a:ln>
                <a:solidFill>
                  <a:srgbClr val="920000"/>
                </a:solidFill>
              </a:ln>
              <a:solidFill>
                <a:srgbClr val="C00000"/>
              </a:solidFill>
            </a:endParaRPr>
          </a:p>
        </p:txBody>
      </p:sp>
      <p:sp>
        <p:nvSpPr>
          <p:cNvPr id="4" name="CuadroTexto 3"/>
          <p:cNvSpPr txBox="1"/>
          <p:nvPr/>
        </p:nvSpPr>
        <p:spPr>
          <a:xfrm>
            <a:off x="3935760" y="3746063"/>
            <a:ext cx="8494655" cy="3139321"/>
          </a:xfrm>
          <a:prstGeom prst="rect">
            <a:avLst/>
          </a:prstGeom>
          <a:noFill/>
        </p:spPr>
        <p:txBody>
          <a:bodyPr wrap="square" rtlCol="0">
            <a:spAutoFit/>
          </a:bodyPr>
          <a:lstStyle/>
          <a:p>
            <a:r>
              <a:rPr lang="es-AR" sz="2200" b="1" dirty="0"/>
              <a:t>INICIO </a:t>
            </a:r>
            <a:r>
              <a:rPr lang="es-AR" sz="2200" b="1" dirty="0" err="1"/>
              <a:t>busquedaSecuencial</a:t>
            </a:r>
            <a:r>
              <a:rPr lang="es-AR" sz="2200" b="1" dirty="0"/>
              <a:t> (L: lista de alumnos, a: alumno buscado )</a:t>
            </a:r>
          </a:p>
          <a:p>
            <a:r>
              <a:rPr lang="es-ES" sz="2200" b="1" dirty="0"/>
              <a:t>ENTERO n = longitud(L)</a:t>
            </a:r>
          </a:p>
          <a:p>
            <a:r>
              <a:rPr lang="es-ES" sz="2200" b="1" dirty="0"/>
              <a:t>BOOLEAN </a:t>
            </a:r>
            <a:r>
              <a:rPr lang="es-ES" sz="2200" b="1" dirty="0" err="1"/>
              <a:t>seEncontró</a:t>
            </a:r>
            <a:r>
              <a:rPr lang="es-ES" sz="2200" b="1" dirty="0"/>
              <a:t>= falso; </a:t>
            </a:r>
            <a:r>
              <a:rPr lang="es-AR" sz="2200" b="1" dirty="0"/>
              <a:t>// si es el alumno a.</a:t>
            </a:r>
          </a:p>
          <a:p>
            <a:pPr lvl="1"/>
            <a:r>
              <a:rPr lang="pt-BR" sz="2200" b="1" dirty="0"/>
              <a:t>PARA (ENTERO i = 1; i &lt; n - 1; i++)</a:t>
            </a:r>
          </a:p>
          <a:p>
            <a:pPr lvl="2"/>
            <a:r>
              <a:rPr lang="pt-BR" sz="2200" b="1" dirty="0"/>
              <a:t> </a:t>
            </a:r>
            <a:r>
              <a:rPr lang="es-ES" sz="2200" b="1" dirty="0"/>
              <a:t>SI (L[i] == a)</a:t>
            </a:r>
          </a:p>
          <a:p>
            <a:pPr lvl="2"/>
            <a:r>
              <a:rPr lang="es-ES" sz="2200" b="1" dirty="0"/>
              <a:t> ENTONCES: </a:t>
            </a:r>
            <a:r>
              <a:rPr lang="es-ES" sz="2200" b="1" dirty="0" err="1"/>
              <a:t>seEncontró</a:t>
            </a:r>
            <a:r>
              <a:rPr lang="es-ES" sz="2200" b="1" dirty="0"/>
              <a:t> = verdadero;</a:t>
            </a:r>
          </a:p>
          <a:p>
            <a:pPr lvl="2"/>
            <a:r>
              <a:rPr lang="es-ES" sz="2200" b="1" dirty="0"/>
              <a:t>FIN_SI</a:t>
            </a:r>
          </a:p>
          <a:p>
            <a:pPr lvl="1"/>
            <a:r>
              <a:rPr lang="es-ES" sz="2200" b="1" dirty="0"/>
              <a:t>FIN_PARA</a:t>
            </a:r>
          </a:p>
          <a:p>
            <a:r>
              <a:rPr lang="es-ES" sz="2200" b="1" dirty="0"/>
              <a:t>FIN</a:t>
            </a:r>
          </a:p>
        </p:txBody>
      </p:sp>
      <p:graphicFrame>
        <p:nvGraphicFramePr>
          <p:cNvPr id="5" name="Tabla 4"/>
          <p:cNvGraphicFramePr>
            <a:graphicFrameLocks noGrp="1"/>
          </p:cNvGraphicFramePr>
          <p:nvPr>
            <p:extLst>
              <p:ext uri="{D42A27DB-BD31-4B8C-83A1-F6EECF244321}">
                <p14:modId xmlns:p14="http://schemas.microsoft.com/office/powerpoint/2010/main" val="649112579"/>
              </p:ext>
            </p:extLst>
          </p:nvPr>
        </p:nvGraphicFramePr>
        <p:xfrm>
          <a:off x="263352" y="5132843"/>
          <a:ext cx="3919990" cy="365760"/>
        </p:xfrm>
        <a:graphic>
          <a:graphicData uri="http://schemas.openxmlformats.org/drawingml/2006/table">
            <a:tbl>
              <a:tblPr lastRow="1" bandRow="1">
                <a:tableStyleId>{F5AB1C69-6EDB-4FF4-983F-18BD219EF322}</a:tableStyleId>
              </a:tblPr>
              <a:tblGrid>
                <a:gridCol w="783998">
                  <a:extLst>
                    <a:ext uri="{9D8B030D-6E8A-4147-A177-3AD203B41FA5}">
                      <a16:colId xmlns:a16="http://schemas.microsoft.com/office/drawing/2014/main" xmlns="" val="1431920256"/>
                    </a:ext>
                  </a:extLst>
                </a:gridCol>
                <a:gridCol w="783998">
                  <a:extLst>
                    <a:ext uri="{9D8B030D-6E8A-4147-A177-3AD203B41FA5}">
                      <a16:colId xmlns:a16="http://schemas.microsoft.com/office/drawing/2014/main" xmlns="" val="1252444575"/>
                    </a:ext>
                  </a:extLst>
                </a:gridCol>
                <a:gridCol w="783998">
                  <a:extLst>
                    <a:ext uri="{9D8B030D-6E8A-4147-A177-3AD203B41FA5}">
                      <a16:colId xmlns:a16="http://schemas.microsoft.com/office/drawing/2014/main" xmlns="" val="625917417"/>
                    </a:ext>
                  </a:extLst>
                </a:gridCol>
                <a:gridCol w="783998">
                  <a:extLst>
                    <a:ext uri="{9D8B030D-6E8A-4147-A177-3AD203B41FA5}">
                      <a16:colId xmlns:a16="http://schemas.microsoft.com/office/drawing/2014/main" xmlns="" val="837100628"/>
                    </a:ext>
                  </a:extLst>
                </a:gridCol>
                <a:gridCol w="783998">
                  <a:extLst>
                    <a:ext uri="{9D8B030D-6E8A-4147-A177-3AD203B41FA5}">
                      <a16:colId xmlns:a16="http://schemas.microsoft.com/office/drawing/2014/main" xmlns="" val="3004330882"/>
                    </a:ext>
                  </a:extLst>
                </a:gridCol>
              </a:tblGrid>
              <a:tr h="282377">
                <a:tc>
                  <a:txBody>
                    <a:bodyPr/>
                    <a:lstStyle/>
                    <a:p>
                      <a:pPr algn="ctr"/>
                      <a:r>
                        <a:rPr lang="es-ES" dirty="0">
                          <a:solidFill>
                            <a:schemeClr val="tx1"/>
                          </a:solidFill>
                        </a:rPr>
                        <a:t>María</a:t>
                      </a:r>
                    </a:p>
                  </a:txBody>
                  <a:tcPr/>
                </a:tc>
                <a:tc>
                  <a:txBody>
                    <a:bodyPr/>
                    <a:lstStyle/>
                    <a:p>
                      <a:pPr algn="ctr"/>
                      <a:r>
                        <a:rPr lang="es-ES" dirty="0">
                          <a:solidFill>
                            <a:schemeClr val="tx1"/>
                          </a:solidFill>
                        </a:rPr>
                        <a:t>Luis</a:t>
                      </a:r>
                    </a:p>
                  </a:txBody>
                  <a:tcPr/>
                </a:tc>
                <a:tc>
                  <a:txBody>
                    <a:bodyPr/>
                    <a:lstStyle/>
                    <a:p>
                      <a:pPr algn="ctr"/>
                      <a:r>
                        <a:rPr lang="es-ES" dirty="0">
                          <a:solidFill>
                            <a:schemeClr val="tx1"/>
                          </a:solidFill>
                        </a:rPr>
                        <a:t>Juan</a:t>
                      </a:r>
                    </a:p>
                  </a:txBody>
                  <a:tcPr/>
                </a:tc>
                <a:tc>
                  <a:txBody>
                    <a:bodyPr/>
                    <a:lstStyle/>
                    <a:p>
                      <a:pPr algn="ctr"/>
                      <a:r>
                        <a:rPr lang="es-ES" dirty="0">
                          <a:solidFill>
                            <a:schemeClr val="tx1"/>
                          </a:solidFill>
                        </a:rPr>
                        <a:t>Alan</a:t>
                      </a:r>
                    </a:p>
                  </a:txBody>
                  <a:tcPr/>
                </a:tc>
                <a:tc>
                  <a:txBody>
                    <a:bodyPr/>
                    <a:lstStyle/>
                    <a:p>
                      <a:pPr algn="ctr"/>
                      <a:r>
                        <a:rPr lang="es-ES" dirty="0">
                          <a:solidFill>
                            <a:schemeClr val="tx1"/>
                          </a:solidFill>
                        </a:rPr>
                        <a:t>Sofía</a:t>
                      </a:r>
                    </a:p>
                  </a:txBody>
                  <a:tcPr/>
                </a:tc>
                <a:extLst>
                  <a:ext uri="{0D108BD9-81ED-4DB2-BD59-A6C34878D82A}">
                    <a16:rowId xmlns:a16="http://schemas.microsoft.com/office/drawing/2014/main" xmlns="" val="2674223573"/>
                  </a:ext>
                </a:extLst>
              </a:tr>
            </a:tbl>
          </a:graphicData>
        </a:graphic>
      </p:graphicFrame>
      <p:graphicFrame>
        <p:nvGraphicFramePr>
          <p:cNvPr id="6" name="Tabla 5"/>
          <p:cNvGraphicFramePr>
            <a:graphicFrameLocks noGrp="1"/>
          </p:cNvGraphicFramePr>
          <p:nvPr>
            <p:extLst>
              <p:ext uri="{D42A27DB-BD31-4B8C-83A1-F6EECF244321}">
                <p14:modId xmlns:p14="http://schemas.microsoft.com/office/powerpoint/2010/main" val="3510212519"/>
              </p:ext>
            </p:extLst>
          </p:nvPr>
        </p:nvGraphicFramePr>
        <p:xfrm>
          <a:off x="263352" y="5484917"/>
          <a:ext cx="3919985" cy="370840"/>
        </p:xfrm>
        <a:graphic>
          <a:graphicData uri="http://schemas.openxmlformats.org/drawingml/2006/table">
            <a:tbl>
              <a:tblPr firstRow="1" bandRow="1">
                <a:tableStyleId>{5C22544A-7EE6-4342-B048-85BDC9FD1C3A}</a:tableStyleId>
              </a:tblPr>
              <a:tblGrid>
                <a:gridCol w="783997">
                  <a:extLst>
                    <a:ext uri="{9D8B030D-6E8A-4147-A177-3AD203B41FA5}">
                      <a16:colId xmlns:a16="http://schemas.microsoft.com/office/drawing/2014/main" xmlns="" val="3478368291"/>
                    </a:ext>
                  </a:extLst>
                </a:gridCol>
                <a:gridCol w="783997">
                  <a:extLst>
                    <a:ext uri="{9D8B030D-6E8A-4147-A177-3AD203B41FA5}">
                      <a16:colId xmlns:a16="http://schemas.microsoft.com/office/drawing/2014/main" xmlns="" val="2576565567"/>
                    </a:ext>
                  </a:extLst>
                </a:gridCol>
                <a:gridCol w="783997">
                  <a:extLst>
                    <a:ext uri="{9D8B030D-6E8A-4147-A177-3AD203B41FA5}">
                      <a16:colId xmlns:a16="http://schemas.microsoft.com/office/drawing/2014/main" xmlns="" val="3880031282"/>
                    </a:ext>
                  </a:extLst>
                </a:gridCol>
                <a:gridCol w="783997">
                  <a:extLst>
                    <a:ext uri="{9D8B030D-6E8A-4147-A177-3AD203B41FA5}">
                      <a16:colId xmlns:a16="http://schemas.microsoft.com/office/drawing/2014/main" xmlns="" val="2422789233"/>
                    </a:ext>
                  </a:extLst>
                </a:gridCol>
                <a:gridCol w="783997">
                  <a:extLst>
                    <a:ext uri="{9D8B030D-6E8A-4147-A177-3AD203B41FA5}">
                      <a16:colId xmlns:a16="http://schemas.microsoft.com/office/drawing/2014/main" xmlns="" val="38087446"/>
                    </a:ext>
                  </a:extLst>
                </a:gridCol>
              </a:tblGrid>
              <a:tr h="370840">
                <a:tc>
                  <a:txBody>
                    <a:bodyPr/>
                    <a:lstStyle/>
                    <a:p>
                      <a:pPr algn="ctr"/>
                      <a:r>
                        <a:rPr lang="es-ES" dirty="0">
                          <a:solidFill>
                            <a:schemeClr val="tx1"/>
                          </a:solidFill>
                        </a:rPr>
                        <a:t>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s-ES" dirty="0">
                          <a:solidFill>
                            <a:schemeClr val="tx1"/>
                          </a:solidFill>
                        </a:rPr>
                        <a:t>1</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s-ES" dirty="0">
                          <a:solidFill>
                            <a:schemeClr val="tx1"/>
                          </a:solidFill>
                        </a:rPr>
                        <a:t>2</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s-ES" dirty="0">
                          <a:solidFill>
                            <a:schemeClr val="tx1"/>
                          </a:solidFill>
                        </a:rPr>
                        <a:t>3</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s-ES" dirty="0">
                          <a:solidFill>
                            <a:schemeClr val="tx1"/>
                          </a:solidFill>
                        </a:rPr>
                        <a:t>4</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2484910156"/>
                  </a:ext>
                </a:extLst>
              </a:tr>
            </a:tbl>
          </a:graphicData>
        </a:graphic>
      </p:graphicFrame>
      <p:sp>
        <p:nvSpPr>
          <p:cNvPr id="14" name="CuadroTexto 13"/>
          <p:cNvSpPr txBox="1"/>
          <p:nvPr/>
        </p:nvSpPr>
        <p:spPr>
          <a:xfrm>
            <a:off x="3364004" y="1188041"/>
            <a:ext cx="5688632" cy="584775"/>
          </a:xfrm>
          <a:prstGeom prst="rect">
            <a:avLst/>
          </a:prstGeom>
          <a:noFill/>
        </p:spPr>
        <p:txBody>
          <a:bodyPr wrap="square" rtlCol="0">
            <a:spAutoFit/>
          </a:bodyPr>
          <a:lstStyle>
            <a:defPPr>
              <a:defRPr lang="es-AR"/>
            </a:defPPr>
            <a:lvl1pPr>
              <a:defRPr sz="3200" b="1"/>
            </a:lvl1pPr>
          </a:lstStyle>
          <a:p>
            <a:r>
              <a:rPr lang="es-ES" b="0" dirty="0"/>
              <a:t>ALGORITMOS FUNDAMENTALES</a:t>
            </a:r>
            <a:endParaRPr lang="es-ES" dirty="0"/>
          </a:p>
        </p:txBody>
      </p:sp>
      <p:sp>
        <p:nvSpPr>
          <p:cNvPr id="19" name="Título 1"/>
          <p:cNvSpPr txBox="1">
            <a:spLocks/>
          </p:cNvSpPr>
          <p:nvPr/>
        </p:nvSpPr>
        <p:spPr bwMode="auto">
          <a:xfrm>
            <a:off x="1981647" y="836712"/>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Tree>
    <p:extLst>
      <p:ext uri="{BB962C8B-B14F-4D97-AF65-F5344CB8AC3E}">
        <p14:creationId xmlns:p14="http://schemas.microsoft.com/office/powerpoint/2010/main" val="17281899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CuadroTexto 15"/>
          <p:cNvSpPr txBox="1"/>
          <p:nvPr/>
        </p:nvSpPr>
        <p:spPr>
          <a:xfrm>
            <a:off x="263352" y="4074170"/>
            <a:ext cx="4248472" cy="2985433"/>
          </a:xfrm>
          <a:prstGeom prst="rect">
            <a:avLst/>
          </a:prstGeom>
          <a:noFill/>
        </p:spPr>
        <p:txBody>
          <a:bodyPr wrap="square" rtlCol="0">
            <a:spAutoFit/>
          </a:bodyPr>
          <a:lstStyle/>
          <a:p>
            <a:pPr marL="342900" indent="-342900">
              <a:buFont typeface="Wingdings" panose="05000000000000000000" pitchFamily="2" charset="2"/>
              <a:buChar char="ü"/>
            </a:pPr>
            <a:r>
              <a:rPr lang="es-AR" sz="2400" dirty="0"/>
              <a:t>Se dispone de una lista ordenada.</a:t>
            </a:r>
          </a:p>
          <a:p>
            <a:pPr marL="342900" indent="-342900">
              <a:buFont typeface="Wingdings" panose="05000000000000000000" pitchFamily="2" charset="2"/>
              <a:buChar char="ü"/>
            </a:pPr>
            <a:r>
              <a:rPr lang="es-AR" sz="2400" b="1" dirty="0"/>
              <a:t>Aprovecha que la lista está ordenada para ir disminuyendo el espacio de búsqueda.</a:t>
            </a:r>
          </a:p>
          <a:p>
            <a:pPr marL="342900" indent="-342900">
              <a:buFont typeface="Wingdings" panose="05000000000000000000" pitchFamily="2" charset="2"/>
              <a:buChar char="ü"/>
            </a:pPr>
            <a:endParaRPr lang="es-AR" sz="4400" b="1" dirty="0"/>
          </a:p>
        </p:txBody>
      </p:sp>
      <p:grpSp>
        <p:nvGrpSpPr>
          <p:cNvPr id="15" name="Grupo 14"/>
          <p:cNvGrpSpPr/>
          <p:nvPr/>
        </p:nvGrpSpPr>
        <p:grpSpPr>
          <a:xfrm>
            <a:off x="623392" y="1772816"/>
            <a:ext cx="2808312" cy="564472"/>
            <a:chOff x="0" y="1389882"/>
            <a:chExt cx="2808312" cy="1272960"/>
          </a:xfrm>
        </p:grpSpPr>
        <p:sp>
          <p:nvSpPr>
            <p:cNvPr id="17" name="Rectángulo redondeado 16"/>
            <p:cNvSpPr/>
            <p:nvPr/>
          </p:nvSpPr>
          <p:spPr>
            <a:xfrm>
              <a:off x="0" y="1389882"/>
              <a:ext cx="2808312" cy="1272960"/>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8" name="CuadroTexto 17"/>
            <p:cNvSpPr txBox="1"/>
            <p:nvPr/>
          </p:nvSpPr>
          <p:spPr>
            <a:xfrm>
              <a:off x="62141" y="145202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AR" sz="3200" kern="1200" dirty="0"/>
                <a:t>De Búsqueda</a:t>
              </a:r>
              <a:endParaRPr lang="es-ES" sz="3200" kern="1200" dirty="0"/>
            </a:p>
          </p:txBody>
        </p:sp>
      </p:grpSp>
      <p:sp>
        <p:nvSpPr>
          <p:cNvPr id="10" name="CuadroTexto 9"/>
          <p:cNvSpPr txBox="1"/>
          <p:nvPr/>
        </p:nvSpPr>
        <p:spPr>
          <a:xfrm>
            <a:off x="623393" y="2996952"/>
            <a:ext cx="2740612" cy="1077218"/>
          </a:xfrm>
          <a:prstGeom prst="rect">
            <a:avLst/>
          </a:prstGeom>
          <a:noFill/>
        </p:spPr>
        <p:txBody>
          <a:bodyPr wrap="square" rtlCol="0">
            <a:spAutoFit/>
          </a:bodyPr>
          <a:lstStyle>
            <a:defPPr>
              <a:defRPr lang="es-AR"/>
            </a:defPPr>
            <a:lvl1pPr algn="ctr">
              <a:defRPr sz="3200" i="0">
                <a:ln w="0">
                  <a:solidFill>
                    <a:schemeClr val="accent3">
                      <a:lumMod val="75000"/>
                    </a:schemeClr>
                  </a:solidFill>
                </a:ln>
                <a:solidFill>
                  <a:schemeClr val="accent3">
                    <a:lumMod val="50000"/>
                  </a:schemeClr>
                </a:solidFill>
                <a:effectLst>
                  <a:outerShdw blurRad="38100" dist="25400" dir="5400000" algn="ctr" rotWithShape="0">
                    <a:srgbClr val="6E747A">
                      <a:alpha val="43000"/>
                    </a:srgbClr>
                  </a:outerShdw>
                </a:effectLst>
              </a:defRPr>
            </a:lvl1pPr>
          </a:lstStyle>
          <a:p>
            <a:r>
              <a:rPr lang="es-ES" dirty="0"/>
              <a:t>Búsqueda Binaria</a:t>
            </a:r>
          </a:p>
        </p:txBody>
      </p:sp>
      <p:sp>
        <p:nvSpPr>
          <p:cNvPr id="11" name="Flecha izquierda 10"/>
          <p:cNvSpPr/>
          <p:nvPr/>
        </p:nvSpPr>
        <p:spPr>
          <a:xfrm rot="5400000" flipH="1">
            <a:off x="1716604" y="2651055"/>
            <a:ext cx="475769" cy="216024"/>
          </a:xfrm>
          <a:prstGeom prst="leftArrow">
            <a:avLst/>
          </a:prstGeom>
          <a:ln/>
        </p:spPr>
        <p:style>
          <a:lnRef idx="2">
            <a:schemeClr val="accent3">
              <a:shade val="50000"/>
            </a:schemeClr>
          </a:lnRef>
          <a:fillRef idx="1">
            <a:schemeClr val="accent3"/>
          </a:fillRef>
          <a:effectRef idx="0">
            <a:schemeClr val="accent3"/>
          </a:effectRef>
          <a:fontRef idx="minor">
            <a:schemeClr val="lt1"/>
          </a:fontRef>
        </p:style>
        <p:txBody>
          <a:bodyPr lIns="11431" tIns="333223" rIns="11430" bIns="333221" spcCol="1270" rtlCol="0" anchor="ctr"/>
          <a:lstStyle/>
          <a:p>
            <a:pPr algn="ctr" defTabSz="800100">
              <a:lnSpc>
                <a:spcPct val="90000"/>
              </a:lnSpc>
              <a:spcAft>
                <a:spcPct val="35000"/>
              </a:spcAft>
            </a:pPr>
            <a:endParaRPr lang="es-ES" sz="1800">
              <a:ln>
                <a:solidFill>
                  <a:srgbClr val="920000"/>
                </a:solidFill>
              </a:ln>
              <a:solidFill>
                <a:srgbClr val="C00000"/>
              </a:solidFill>
            </a:endParaRPr>
          </a:p>
        </p:txBody>
      </p:sp>
      <p:pic>
        <p:nvPicPr>
          <p:cNvPr id="2" name="Imagen 1"/>
          <p:cNvPicPr>
            <a:picLocks noChangeAspect="1"/>
          </p:cNvPicPr>
          <p:nvPr/>
        </p:nvPicPr>
        <p:blipFill>
          <a:blip r:embed="rId8">
            <a:lum bright="-20000" contrast="40000"/>
          </a:blip>
          <a:stretch>
            <a:fillRect/>
          </a:stretch>
        </p:blipFill>
        <p:spPr>
          <a:xfrm>
            <a:off x="4654787" y="1834420"/>
            <a:ext cx="5923239" cy="4989404"/>
          </a:xfrm>
          <a:prstGeom prst="rect">
            <a:avLst/>
          </a:prstGeom>
        </p:spPr>
      </p:pic>
      <p:sp>
        <p:nvSpPr>
          <p:cNvPr id="19" name="CuadroTexto 18"/>
          <p:cNvSpPr txBox="1"/>
          <p:nvPr/>
        </p:nvSpPr>
        <p:spPr>
          <a:xfrm>
            <a:off x="10764122" y="1092485"/>
            <a:ext cx="1368152" cy="707886"/>
          </a:xfrm>
          <a:prstGeom prst="wedgeRectCallout">
            <a:avLst>
              <a:gd name="adj1" fmla="val -47090"/>
              <a:gd name="adj2" fmla="val 92487"/>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s-ES" sz="2000" b="1" dirty="0"/>
              <a:t>Buscamos el Nº 19</a:t>
            </a:r>
          </a:p>
        </p:txBody>
      </p:sp>
      <p:sp>
        <p:nvSpPr>
          <p:cNvPr id="20" name="CuadroTexto 19"/>
          <p:cNvSpPr txBox="1"/>
          <p:nvPr/>
        </p:nvSpPr>
        <p:spPr>
          <a:xfrm>
            <a:off x="3396197" y="2521182"/>
            <a:ext cx="1117590" cy="1015663"/>
          </a:xfrm>
          <a:prstGeom prst="wedgeRectCallout">
            <a:avLst>
              <a:gd name="adj1" fmla="val 48141"/>
              <a:gd name="adj2" fmla="val -83099"/>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s-ES" sz="2000" b="1" dirty="0"/>
              <a:t>Definir: </a:t>
            </a:r>
            <a:br>
              <a:rPr lang="es-ES" sz="2000" b="1" dirty="0"/>
            </a:br>
            <a:r>
              <a:rPr lang="es-ES" sz="2000" b="1" dirty="0" err="1"/>
              <a:t>izq</a:t>
            </a:r>
            <a:r>
              <a:rPr lang="es-ES" sz="2000" b="1" dirty="0"/>
              <a:t>, der, medio</a:t>
            </a:r>
          </a:p>
        </p:txBody>
      </p:sp>
      <p:sp>
        <p:nvSpPr>
          <p:cNvPr id="21" name="CuadroTexto 20"/>
          <p:cNvSpPr txBox="1"/>
          <p:nvPr/>
        </p:nvSpPr>
        <p:spPr>
          <a:xfrm>
            <a:off x="3364004" y="1188041"/>
            <a:ext cx="5688632" cy="584775"/>
          </a:xfrm>
          <a:prstGeom prst="rect">
            <a:avLst/>
          </a:prstGeom>
          <a:noFill/>
        </p:spPr>
        <p:txBody>
          <a:bodyPr wrap="square" rtlCol="0">
            <a:spAutoFit/>
          </a:bodyPr>
          <a:lstStyle>
            <a:defPPr>
              <a:defRPr lang="es-AR"/>
            </a:defPPr>
            <a:lvl1pPr>
              <a:defRPr sz="3200" b="1"/>
            </a:lvl1pPr>
          </a:lstStyle>
          <a:p>
            <a:r>
              <a:rPr lang="es-ES" b="0" dirty="0"/>
              <a:t>ALGORITMOS FUNDAMENTALES</a:t>
            </a:r>
            <a:endParaRPr lang="es-ES" dirty="0"/>
          </a:p>
        </p:txBody>
      </p:sp>
      <p:sp>
        <p:nvSpPr>
          <p:cNvPr id="22" name="Título 1"/>
          <p:cNvSpPr txBox="1">
            <a:spLocks/>
          </p:cNvSpPr>
          <p:nvPr/>
        </p:nvSpPr>
        <p:spPr bwMode="auto">
          <a:xfrm>
            <a:off x="1981647" y="836712"/>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Tree>
    <p:extLst>
      <p:ext uri="{BB962C8B-B14F-4D97-AF65-F5344CB8AC3E}">
        <p14:creationId xmlns:p14="http://schemas.microsoft.com/office/powerpoint/2010/main" val="14013642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uadroTexto 2"/>
          <p:cNvSpPr txBox="1"/>
          <p:nvPr/>
        </p:nvSpPr>
        <p:spPr>
          <a:xfrm>
            <a:off x="3364004" y="1188041"/>
            <a:ext cx="5688632" cy="584775"/>
          </a:xfrm>
          <a:prstGeom prst="rect">
            <a:avLst/>
          </a:prstGeom>
          <a:noFill/>
        </p:spPr>
        <p:txBody>
          <a:bodyPr wrap="square" rtlCol="0">
            <a:spAutoFit/>
          </a:bodyPr>
          <a:lstStyle>
            <a:defPPr>
              <a:defRPr lang="es-AR"/>
            </a:defPPr>
            <a:lvl1pPr>
              <a:defRPr sz="3200" b="1"/>
            </a:lvl1pPr>
          </a:lstStyle>
          <a:p>
            <a:r>
              <a:rPr lang="es-ES" b="0" dirty="0"/>
              <a:t>ALGORITMOS FUNDAMENTALES</a:t>
            </a:r>
            <a:endParaRPr lang="es-ES" dirty="0"/>
          </a:p>
        </p:txBody>
      </p:sp>
      <p:sp>
        <p:nvSpPr>
          <p:cNvPr id="4" name="Título 1"/>
          <p:cNvSpPr txBox="1">
            <a:spLocks/>
          </p:cNvSpPr>
          <p:nvPr/>
        </p:nvSpPr>
        <p:spPr bwMode="auto">
          <a:xfrm>
            <a:off x="1981647" y="836712"/>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grpSp>
        <p:nvGrpSpPr>
          <p:cNvPr id="5" name="Grupo 4"/>
          <p:cNvGrpSpPr/>
          <p:nvPr/>
        </p:nvGrpSpPr>
        <p:grpSpPr>
          <a:xfrm>
            <a:off x="595493" y="1988840"/>
            <a:ext cx="2772308" cy="564472"/>
            <a:chOff x="0" y="2755002"/>
            <a:chExt cx="2808312" cy="1272960"/>
          </a:xfrm>
        </p:grpSpPr>
        <p:sp>
          <p:nvSpPr>
            <p:cNvPr id="6" name="Rectángulo redondeado 5"/>
            <p:cNvSpPr/>
            <p:nvPr/>
          </p:nvSpPr>
          <p:spPr>
            <a:xfrm>
              <a:off x="0" y="2755002"/>
              <a:ext cx="2808312" cy="1272960"/>
            </a:xfrm>
            <a:prstGeom prst="round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7" name="CuadroTexto 6"/>
            <p:cNvSpPr txBox="1"/>
            <p:nvPr/>
          </p:nvSpPr>
          <p:spPr>
            <a:xfrm>
              <a:off x="62141" y="281714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AR" sz="3200" kern="1200" dirty="0"/>
                <a:t>De Recorrido</a:t>
              </a:r>
              <a:endParaRPr lang="es-ES" sz="3200" kern="1200" dirty="0"/>
            </a:p>
          </p:txBody>
        </p:sp>
      </p:grpSp>
      <p:pic>
        <p:nvPicPr>
          <p:cNvPr id="9" name="Imagen 8"/>
          <p:cNvPicPr>
            <a:picLocks noChangeAspect="1"/>
          </p:cNvPicPr>
          <p:nvPr/>
        </p:nvPicPr>
        <p:blipFill rotWithShape="1">
          <a:blip r:embed="rId2"/>
          <a:srcRect b="9277"/>
          <a:stretch/>
        </p:blipFill>
        <p:spPr>
          <a:xfrm>
            <a:off x="6960096" y="3416319"/>
            <a:ext cx="5010849" cy="2774251"/>
          </a:xfrm>
          <a:prstGeom prst="rect">
            <a:avLst/>
          </a:prstGeom>
        </p:spPr>
      </p:pic>
      <p:pic>
        <p:nvPicPr>
          <p:cNvPr id="10" name="Imagen 9"/>
          <p:cNvPicPr>
            <a:picLocks noChangeAspect="1"/>
          </p:cNvPicPr>
          <p:nvPr/>
        </p:nvPicPr>
        <p:blipFill>
          <a:blip r:embed="rId3"/>
          <a:stretch>
            <a:fillRect/>
          </a:stretch>
        </p:blipFill>
        <p:spPr>
          <a:xfrm>
            <a:off x="839416" y="3501008"/>
            <a:ext cx="4410691" cy="2695951"/>
          </a:xfrm>
          <a:prstGeom prst="rect">
            <a:avLst/>
          </a:prstGeom>
        </p:spPr>
      </p:pic>
      <p:sp>
        <p:nvSpPr>
          <p:cNvPr id="11" name="Rectángulo 10"/>
          <p:cNvSpPr/>
          <p:nvPr/>
        </p:nvSpPr>
        <p:spPr>
          <a:xfrm>
            <a:off x="983620" y="2954654"/>
            <a:ext cx="4122282" cy="461665"/>
          </a:xfrm>
          <a:prstGeom prst="rect">
            <a:avLst/>
          </a:prstGeom>
        </p:spPr>
        <p:txBody>
          <a:bodyPr wrap="none">
            <a:spAutoFit/>
          </a:bodyPr>
          <a:lstStyle/>
          <a:p>
            <a:r>
              <a:rPr lang="es-AR" sz="2400" b="1" dirty="0">
                <a:latin typeface="+mj-lt"/>
              </a:rPr>
              <a:t>RECORRIDO EN PROFUNDIDAD</a:t>
            </a:r>
            <a:endParaRPr lang="es-AR" sz="2400" dirty="0">
              <a:latin typeface="+mj-lt"/>
            </a:endParaRPr>
          </a:p>
        </p:txBody>
      </p:sp>
      <p:sp>
        <p:nvSpPr>
          <p:cNvPr id="12" name="Rectángulo 11"/>
          <p:cNvSpPr/>
          <p:nvPr/>
        </p:nvSpPr>
        <p:spPr>
          <a:xfrm>
            <a:off x="7392144" y="2911102"/>
            <a:ext cx="3499356" cy="461665"/>
          </a:xfrm>
          <a:prstGeom prst="rect">
            <a:avLst/>
          </a:prstGeom>
        </p:spPr>
        <p:txBody>
          <a:bodyPr wrap="none">
            <a:spAutoFit/>
          </a:bodyPr>
          <a:lstStyle/>
          <a:p>
            <a:r>
              <a:rPr lang="es-AR" sz="2400" b="1" dirty="0">
                <a:latin typeface="+mj-lt"/>
              </a:rPr>
              <a:t>RECORRIDO EN ANCHURA</a:t>
            </a:r>
            <a:endParaRPr lang="es-AR" sz="2400" dirty="0">
              <a:latin typeface="+mj-lt"/>
            </a:endParaRPr>
          </a:p>
        </p:txBody>
      </p:sp>
    </p:spTree>
    <p:extLst>
      <p:ext uri="{BB962C8B-B14F-4D97-AF65-F5344CB8AC3E}">
        <p14:creationId xmlns:p14="http://schemas.microsoft.com/office/powerpoint/2010/main" val="465574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0096" y="1556792"/>
            <a:ext cx="4678014" cy="4032448"/>
          </a:xfrm>
          <a:prstGeom prst="rect">
            <a:avLst/>
          </a:prstGeom>
        </p:spPr>
      </p:pic>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276320"/>
            <a:ext cx="6467856" cy="4312920"/>
          </a:xfrm>
          <a:prstGeom prst="rect">
            <a:avLst/>
          </a:prstGeom>
        </p:spPr>
      </p:pic>
    </p:spTree>
    <p:extLst>
      <p:ext uri="{BB962C8B-B14F-4D97-AF65-F5344CB8AC3E}">
        <p14:creationId xmlns:p14="http://schemas.microsoft.com/office/powerpoint/2010/main" val="15016393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1981647" y="1125906"/>
            <a:ext cx="8228708" cy="43088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p>
            <a:r>
              <a:rPr lang="es-ES" dirty="0"/>
              <a:t>Elementos Informáticos</a:t>
            </a:r>
          </a:p>
        </p:txBody>
      </p:sp>
      <p:sp>
        <p:nvSpPr>
          <p:cNvPr id="7" name="CuadroTexto 6"/>
          <p:cNvSpPr txBox="1"/>
          <p:nvPr/>
        </p:nvSpPr>
        <p:spPr>
          <a:xfrm>
            <a:off x="623393" y="1628801"/>
            <a:ext cx="2290167" cy="584775"/>
          </a:xfrm>
          <a:prstGeom prst="rect">
            <a:avLst/>
          </a:prstGeom>
          <a:noFill/>
        </p:spPr>
        <p:txBody>
          <a:bodyPr wrap="square" rtlCol="0">
            <a:spAutoFit/>
          </a:bodyPr>
          <a:lstStyle/>
          <a:p>
            <a:r>
              <a:rPr lang="es-ES" sz="3200" b="1" dirty="0"/>
              <a:t>SOFTWARE</a:t>
            </a: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1864" y="1556793"/>
            <a:ext cx="6629930" cy="4956874"/>
          </a:xfrm>
          <a:prstGeom prst="rect">
            <a:avLst/>
          </a:prstGeom>
        </p:spPr>
      </p:pic>
      <p:sp>
        <p:nvSpPr>
          <p:cNvPr id="9" name="CuadroTexto 8"/>
          <p:cNvSpPr txBox="1"/>
          <p:nvPr/>
        </p:nvSpPr>
        <p:spPr>
          <a:xfrm>
            <a:off x="623392" y="2500907"/>
            <a:ext cx="2290167" cy="3847207"/>
          </a:xfrm>
          <a:prstGeom prst="rect">
            <a:avLst/>
          </a:prstGeom>
          <a:noFill/>
        </p:spPr>
        <p:txBody>
          <a:bodyPr wrap="square" rtlCol="0">
            <a:spAutoFit/>
          </a:bodyPr>
          <a:lstStyle/>
          <a:p>
            <a:r>
              <a:rPr lang="es-ES" sz="2400" i="1" dirty="0"/>
              <a:t>Conjunto de:</a:t>
            </a:r>
          </a:p>
          <a:p>
            <a:pPr marL="285750" indent="-285750">
              <a:lnSpc>
                <a:spcPct val="200000"/>
              </a:lnSpc>
              <a:buFont typeface="Arial" panose="020B0604020202020204" pitchFamily="34" charset="0"/>
              <a:buChar char="•"/>
            </a:pPr>
            <a:r>
              <a:rPr lang="es-ES" sz="2200" i="1" dirty="0"/>
              <a:t>Programas</a:t>
            </a:r>
          </a:p>
          <a:p>
            <a:pPr marL="285750" indent="-285750">
              <a:lnSpc>
                <a:spcPct val="200000"/>
              </a:lnSpc>
              <a:buFont typeface="Arial" panose="020B0604020202020204" pitchFamily="34" charset="0"/>
              <a:buChar char="•"/>
            </a:pPr>
            <a:r>
              <a:rPr lang="es-ES" sz="2200" i="1" dirty="0"/>
              <a:t>Procedimientos</a:t>
            </a:r>
          </a:p>
          <a:p>
            <a:pPr marL="285750" indent="-285750">
              <a:lnSpc>
                <a:spcPct val="200000"/>
              </a:lnSpc>
              <a:buFont typeface="Arial" panose="020B0604020202020204" pitchFamily="34" charset="0"/>
              <a:buChar char="•"/>
            </a:pPr>
            <a:r>
              <a:rPr lang="es-ES" sz="2200" i="1" dirty="0"/>
              <a:t>Reglas</a:t>
            </a:r>
          </a:p>
          <a:p>
            <a:pPr marL="285750" indent="-285750">
              <a:lnSpc>
                <a:spcPct val="200000"/>
              </a:lnSpc>
              <a:buFont typeface="Arial" panose="020B0604020202020204" pitchFamily="34" charset="0"/>
              <a:buChar char="•"/>
            </a:pPr>
            <a:r>
              <a:rPr lang="es-ES" sz="2200" i="1" dirty="0"/>
              <a:t>Documentación</a:t>
            </a:r>
          </a:p>
          <a:p>
            <a:pPr marL="285750" indent="-285750">
              <a:lnSpc>
                <a:spcPct val="200000"/>
              </a:lnSpc>
              <a:buFont typeface="Arial" panose="020B0604020202020204" pitchFamily="34" charset="0"/>
              <a:buChar char="•"/>
            </a:pPr>
            <a:r>
              <a:rPr lang="es-ES" sz="2200" i="1" dirty="0"/>
              <a:t>Datos</a:t>
            </a:r>
          </a:p>
        </p:txBody>
      </p:sp>
    </p:spTree>
    <p:extLst>
      <p:ext uri="{BB962C8B-B14F-4D97-AF65-F5344CB8AC3E}">
        <p14:creationId xmlns:p14="http://schemas.microsoft.com/office/powerpoint/2010/main" val="33474730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ítulo 1"/>
          <p:cNvSpPr>
            <a:spLocks noGrp="1"/>
          </p:cNvSpPr>
          <p:nvPr>
            <p:ph type="title"/>
          </p:nvPr>
        </p:nvSpPr>
        <p:spPr>
          <a:xfrm>
            <a:off x="1981647" y="1125906"/>
            <a:ext cx="8228708" cy="43088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p>
            <a:r>
              <a:rPr lang="es-ES" dirty="0"/>
              <a:t>Elementos Informáticos</a:t>
            </a:r>
          </a:p>
        </p:txBody>
      </p:sp>
      <p:pic>
        <p:nvPicPr>
          <p:cNvPr id="4" name="Imagen 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82991" y="1916832"/>
            <a:ext cx="6706661" cy="3921919"/>
          </a:xfrm>
          <a:prstGeom prst="rect">
            <a:avLst/>
          </a:prstGeom>
        </p:spPr>
      </p:pic>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7417" y="2464881"/>
            <a:ext cx="541844" cy="541844"/>
          </a:xfrm>
          <a:prstGeom prst="rect">
            <a:avLst/>
          </a:prstGeom>
        </p:spPr>
      </p:pic>
      <p:pic>
        <p:nvPicPr>
          <p:cNvPr id="6" name="Imagen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0639" y="2083381"/>
            <a:ext cx="1481760" cy="1481760"/>
          </a:xfrm>
          <a:prstGeom prst="rect">
            <a:avLst/>
          </a:prstGeom>
        </p:spPr>
      </p:pic>
      <p:pic>
        <p:nvPicPr>
          <p:cNvPr id="7" name="Imagen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64178" y="2371987"/>
            <a:ext cx="644417" cy="644417"/>
          </a:xfrm>
          <a:prstGeom prst="rect">
            <a:avLst/>
          </a:prstGeom>
        </p:spPr>
      </p:pic>
      <p:pic>
        <p:nvPicPr>
          <p:cNvPr id="8" name="Imagen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86104" y="2345942"/>
            <a:ext cx="794313" cy="794313"/>
          </a:xfrm>
          <a:prstGeom prst="rect">
            <a:avLst/>
          </a:prstGeom>
        </p:spPr>
      </p:pic>
      <p:pic>
        <p:nvPicPr>
          <p:cNvPr id="9" name="Imagen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87385" y="2294305"/>
            <a:ext cx="799783" cy="799783"/>
          </a:xfrm>
          <a:prstGeom prst="rect">
            <a:avLst/>
          </a:prstGeom>
        </p:spPr>
      </p:pic>
      <p:pic>
        <p:nvPicPr>
          <p:cNvPr id="10" name="Imagen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74683" y="2360445"/>
            <a:ext cx="792088" cy="792088"/>
          </a:xfrm>
          <a:prstGeom prst="rect">
            <a:avLst/>
          </a:prstGeom>
        </p:spPr>
      </p:pic>
      <p:pic>
        <p:nvPicPr>
          <p:cNvPr id="13" name="Imagen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14998" y="5589950"/>
            <a:ext cx="905221" cy="905221"/>
          </a:xfrm>
          <a:prstGeom prst="rect">
            <a:avLst/>
          </a:prstGeom>
        </p:spPr>
      </p:pic>
      <p:pic>
        <p:nvPicPr>
          <p:cNvPr id="12" name="Imagen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42399" y="5336730"/>
            <a:ext cx="1192238" cy="1192238"/>
          </a:xfrm>
          <a:prstGeom prst="rect">
            <a:avLst/>
          </a:prstGeom>
        </p:spPr>
      </p:pic>
      <p:pic>
        <p:nvPicPr>
          <p:cNvPr id="11" name="Imagen 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22794" y="5589949"/>
            <a:ext cx="685800" cy="685800"/>
          </a:xfrm>
          <a:prstGeom prst="rect">
            <a:avLst/>
          </a:prstGeom>
        </p:spPr>
      </p:pic>
      <p:pic>
        <p:nvPicPr>
          <p:cNvPr id="14" name="Imagen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856183" y="5676919"/>
            <a:ext cx="630985" cy="630985"/>
          </a:xfrm>
          <a:prstGeom prst="rect">
            <a:avLst/>
          </a:prstGeom>
        </p:spPr>
      </p:pic>
      <p:pic>
        <p:nvPicPr>
          <p:cNvPr id="15" name="Imagen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780417" y="5632118"/>
            <a:ext cx="886355" cy="886355"/>
          </a:xfrm>
          <a:prstGeom prst="rect">
            <a:avLst/>
          </a:prstGeom>
        </p:spPr>
      </p:pic>
      <p:pic>
        <p:nvPicPr>
          <p:cNvPr id="16" name="Imagen 1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791402" y="5661585"/>
            <a:ext cx="720080" cy="720080"/>
          </a:xfrm>
          <a:prstGeom prst="rect">
            <a:avLst/>
          </a:prstGeom>
        </p:spPr>
      </p:pic>
      <p:sp>
        <p:nvSpPr>
          <p:cNvPr id="17" name="CuadroTexto 16"/>
          <p:cNvSpPr txBox="1"/>
          <p:nvPr/>
        </p:nvSpPr>
        <p:spPr>
          <a:xfrm>
            <a:off x="623392" y="1650892"/>
            <a:ext cx="2962225" cy="584775"/>
          </a:xfrm>
          <a:prstGeom prst="rect">
            <a:avLst/>
          </a:prstGeom>
          <a:noFill/>
        </p:spPr>
        <p:txBody>
          <a:bodyPr wrap="square" rtlCol="0">
            <a:spAutoFit/>
          </a:bodyPr>
          <a:lstStyle/>
          <a:p>
            <a:r>
              <a:rPr lang="es-ES" sz="3200" b="1" dirty="0"/>
              <a:t>COMPUTADORA</a:t>
            </a:r>
          </a:p>
        </p:txBody>
      </p:sp>
    </p:spTree>
    <p:extLst>
      <p:ext uri="{BB962C8B-B14F-4D97-AF65-F5344CB8AC3E}">
        <p14:creationId xmlns:p14="http://schemas.microsoft.com/office/powerpoint/2010/main" val="21318137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Ministerio de Producció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lumMod val="75000"/>
          </a:schemeClr>
        </a:solidFill>
      </a:spPr>
      <a:bodyPr lIns="11431" tIns="333223" rIns="11430" bIns="333221" spcCol="1270" anchor="ctr"/>
      <a:lstStyle>
        <a:defPPr algn="ctr" defTabSz="800100">
          <a:lnSpc>
            <a:spcPct val="90000"/>
          </a:lnSpc>
          <a:spcAft>
            <a:spcPct val="35000"/>
          </a:spcAft>
          <a:defRPr sz="1800"/>
        </a:defPPr>
      </a:lstStyle>
      <a: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a:style>
    </a:sp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Technic</Template>
  <TotalTime>8611</TotalTime>
  <Words>3386</Words>
  <Application>Microsoft Office PowerPoint</Application>
  <PresentationFormat>Panorámica</PresentationFormat>
  <Paragraphs>794</Paragraphs>
  <Slides>77</Slides>
  <Notes>40</Notes>
  <HiddenSlides>35</HiddenSlides>
  <MMClips>3</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77</vt:i4>
      </vt:variant>
    </vt:vector>
  </HeadingPairs>
  <TitlesOfParts>
    <vt:vector size="86" baseType="lpstr">
      <vt:lpstr>MS PGothic</vt:lpstr>
      <vt:lpstr>MS PGothic</vt:lpstr>
      <vt:lpstr>Arial</vt:lpstr>
      <vt:lpstr>Calibri</vt:lpstr>
      <vt:lpstr>Calibri-Identity-H</vt:lpstr>
      <vt:lpstr>Consolas</vt:lpstr>
      <vt:lpstr>Times New Roman</vt:lpstr>
      <vt:lpstr>Wingdings</vt:lpstr>
      <vt:lpstr>Ministerio de Producción</vt:lpstr>
      <vt:lpstr>Presentación de PowerPoint</vt:lpstr>
      <vt:lpstr>Módulo Técnicas de Programación</vt:lpstr>
      <vt:lpstr>Capacidades Profesionales a las que contribuye el Módulo de Técnicas de Programación</vt:lpstr>
      <vt:lpstr>Prácticas formativas de Carácter Profesionalizante</vt:lpstr>
      <vt:lpstr>Contenido </vt:lpstr>
      <vt:lpstr>Introducción</vt:lpstr>
      <vt:lpstr>Introducción</vt:lpstr>
      <vt:lpstr>Elementos Informáticos</vt:lpstr>
      <vt:lpstr>Elementos Informáticos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Analia Avella</dc:creator>
  <cp:lastModifiedBy>Full name</cp:lastModifiedBy>
  <cp:revision>734</cp:revision>
  <dcterms:created xsi:type="dcterms:W3CDTF">2016-03-29T13:37:48Z</dcterms:created>
  <dcterms:modified xsi:type="dcterms:W3CDTF">2018-03-11T23:42:06Z</dcterms:modified>
</cp:coreProperties>
</file>